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1301dc0b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1301dc0b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1301dc0b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1301dc0b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1301dc0b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1301dc0b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1301dc0b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1301dc0b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1301dc0b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1301dc0b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1301dc0b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1301dc0b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1301dc0b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1301dc0b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1301dc0b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1301dc0b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1301dc0b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1301dc0b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1301dc0b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1301dc0b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1301dc0b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1301dc0b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1301dc0b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1301dc0b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22a63ffb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22a63ffb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22a63ffb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22a63ffb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22a63ff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22a63ff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3fe31e7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3fe31e7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3de477e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3de477e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3de477e8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3de477e8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3de477e8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3de477e8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22a63ffb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22a63ffb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1301dc0b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1301dc0b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1301dc0b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1301dc0b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1301dc0b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1301dc0b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1301dc0b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1301dc0b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1301dc0b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1301dc0b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1301dc0b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1301dc0b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1301dc0b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1301dc0b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scOFs0Xl_wA" TargetMode="Externa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rive.google.com/file/d/1f3dN23p87QcSPQV94NeL7O_4XqnCiwkT/view?usp=sharing" TargetMode="Externa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hyperlink" Target="https://hashcat.net/wiki/doku.php?id=hashca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howsecureismypassword.net/" TargetMode="External"/><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haveibeenpwned.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244492"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Password Cracking</a:t>
            </a:r>
            <a:r>
              <a:rPr lang="en">
                <a:solidFill>
                  <a:schemeClr val="lt1"/>
                </a:solidFill>
              </a:rPr>
              <a:t> </a:t>
            </a:r>
            <a:endParaRPr>
              <a:solidFill>
                <a:schemeClr val="lt1"/>
              </a:solidFill>
            </a:endParaRPr>
          </a:p>
        </p:txBody>
      </p:sp>
      <p:sp>
        <p:nvSpPr>
          <p:cNvPr id="55" name="Google Shape;55;p13"/>
          <p:cNvSpPr txBox="1"/>
          <p:nvPr>
            <p:ph idx="1" type="subTitle"/>
          </p:nvPr>
        </p:nvSpPr>
        <p:spPr>
          <a:xfrm>
            <a:off x="-1244500" y="34408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‘1234abcd’</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Password Attacks</a:t>
            </a:r>
            <a:endParaRPr/>
          </a:p>
        </p:txBody>
      </p:sp>
      <p:sp>
        <p:nvSpPr>
          <p:cNvPr id="126" name="Google Shape;126;p22"/>
          <p:cNvSpPr txBox="1"/>
          <p:nvPr>
            <p:ph idx="1" type="body"/>
          </p:nvPr>
        </p:nvSpPr>
        <p:spPr>
          <a:xfrm>
            <a:off x="720550" y="1159050"/>
            <a:ext cx="24249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Dictionary Attack</a:t>
            </a:r>
            <a:endParaRPr>
              <a:solidFill>
                <a:schemeClr val="dk1"/>
              </a:solidFill>
            </a:endParaRPr>
          </a:p>
        </p:txBody>
      </p:sp>
      <p:sp>
        <p:nvSpPr>
          <p:cNvPr id="127" name="Google Shape;127;p22"/>
          <p:cNvSpPr txBox="1"/>
          <p:nvPr>
            <p:ph idx="1" type="body"/>
          </p:nvPr>
        </p:nvSpPr>
        <p:spPr>
          <a:xfrm>
            <a:off x="720550" y="1515900"/>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Brute Force Attack</a:t>
            </a:r>
            <a:endParaRPr>
              <a:solidFill>
                <a:schemeClr val="dk1"/>
              </a:solidFill>
            </a:endParaRPr>
          </a:p>
        </p:txBody>
      </p:sp>
      <p:sp>
        <p:nvSpPr>
          <p:cNvPr id="128" name="Google Shape;128;p22"/>
          <p:cNvSpPr txBox="1"/>
          <p:nvPr>
            <p:ph idx="1" type="body"/>
          </p:nvPr>
        </p:nvSpPr>
        <p:spPr>
          <a:xfrm>
            <a:off x="720550" y="18730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Phishing</a:t>
            </a:r>
            <a:endParaRPr>
              <a:solidFill>
                <a:schemeClr val="dk1"/>
              </a:solidFill>
            </a:endParaRPr>
          </a:p>
        </p:txBody>
      </p:sp>
      <p:sp>
        <p:nvSpPr>
          <p:cNvPr id="129" name="Google Shape;129;p22"/>
          <p:cNvSpPr txBox="1"/>
          <p:nvPr>
            <p:ph idx="1" type="body"/>
          </p:nvPr>
        </p:nvSpPr>
        <p:spPr>
          <a:xfrm>
            <a:off x="720550" y="2285400"/>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Social Engineering</a:t>
            </a:r>
            <a:endParaRPr>
              <a:solidFill>
                <a:schemeClr val="dk1"/>
              </a:solidFill>
            </a:endParaRPr>
          </a:p>
        </p:txBody>
      </p:sp>
      <p:sp>
        <p:nvSpPr>
          <p:cNvPr id="130" name="Google Shape;130;p22"/>
          <p:cNvSpPr txBox="1"/>
          <p:nvPr>
            <p:ph idx="1" type="body"/>
          </p:nvPr>
        </p:nvSpPr>
        <p:spPr>
          <a:xfrm>
            <a:off x="720550" y="26918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Malware</a:t>
            </a:r>
            <a:endParaRPr>
              <a:solidFill>
                <a:schemeClr val="dk1"/>
              </a:solidFill>
            </a:endParaRPr>
          </a:p>
        </p:txBody>
      </p:sp>
      <p:sp>
        <p:nvSpPr>
          <p:cNvPr id="131" name="Google Shape;131;p22"/>
          <p:cNvSpPr txBox="1"/>
          <p:nvPr>
            <p:ph idx="1" type="body"/>
          </p:nvPr>
        </p:nvSpPr>
        <p:spPr>
          <a:xfrm>
            <a:off x="720550" y="3101450"/>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Guessing </a:t>
            </a:r>
            <a:endParaRPr>
              <a:solidFill>
                <a:schemeClr val="dk1"/>
              </a:solidFill>
            </a:endParaRPr>
          </a:p>
        </p:txBody>
      </p:sp>
      <p:pic>
        <p:nvPicPr>
          <p:cNvPr id="132" name="Google Shape;132;p22"/>
          <p:cNvPicPr preferRelativeResize="0"/>
          <p:nvPr/>
        </p:nvPicPr>
        <p:blipFill>
          <a:blip r:embed="rId3">
            <a:alphaModFix/>
          </a:blip>
          <a:stretch>
            <a:fillRect/>
          </a:stretch>
        </p:blipFill>
        <p:spPr>
          <a:xfrm>
            <a:off x="3534525" y="1515897"/>
            <a:ext cx="5257074" cy="196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Dictionary &amp; Brute Force Attacks</a:t>
            </a:r>
            <a:endParaRPr/>
          </a:p>
        </p:txBody>
      </p:sp>
      <p:sp>
        <p:nvSpPr>
          <p:cNvPr id="138" name="Google Shape;138;p23"/>
          <p:cNvSpPr txBox="1"/>
          <p:nvPr>
            <p:ph idx="1" type="body"/>
          </p:nvPr>
        </p:nvSpPr>
        <p:spPr>
          <a:xfrm>
            <a:off x="616500" y="2975250"/>
            <a:ext cx="7911000" cy="6849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Clr>
                <a:schemeClr val="dk1"/>
              </a:buClr>
              <a:buSzPts val="1500"/>
              <a:buChar char="●"/>
            </a:pPr>
            <a:r>
              <a:rPr lang="en" sz="1500">
                <a:solidFill>
                  <a:schemeClr val="dk1"/>
                </a:solidFill>
              </a:rPr>
              <a:t>Same approach</a:t>
            </a:r>
            <a:endParaRPr sz="1500">
              <a:solidFill>
                <a:schemeClr val="dk1"/>
              </a:solidFill>
            </a:endParaRPr>
          </a:p>
          <a:p>
            <a:pPr indent="-323850" lvl="1" marL="914400" rtl="0" algn="l">
              <a:lnSpc>
                <a:spcPct val="105000"/>
              </a:lnSpc>
              <a:spcBef>
                <a:spcPts val="0"/>
              </a:spcBef>
              <a:spcAft>
                <a:spcPts val="0"/>
              </a:spcAft>
              <a:buClr>
                <a:schemeClr val="dk1"/>
              </a:buClr>
              <a:buSzPts val="1500"/>
              <a:buChar char="○"/>
            </a:pPr>
            <a:r>
              <a:rPr lang="en" sz="1500">
                <a:solidFill>
                  <a:schemeClr val="dk1"/>
                </a:solidFill>
              </a:rPr>
              <a:t>Testing EVERY possibility till it gets it right.</a:t>
            </a:r>
            <a:endParaRPr sz="1500">
              <a:solidFill>
                <a:schemeClr val="dk1"/>
              </a:solidFill>
            </a:endParaRPr>
          </a:p>
          <a:p>
            <a:pPr indent="-323850" lvl="1" marL="914400" rtl="0" algn="l">
              <a:lnSpc>
                <a:spcPct val="105000"/>
              </a:lnSpc>
              <a:spcBef>
                <a:spcPts val="0"/>
              </a:spcBef>
              <a:spcAft>
                <a:spcPts val="0"/>
              </a:spcAft>
              <a:buClr>
                <a:schemeClr val="dk1"/>
              </a:buClr>
              <a:buSzPts val="1500"/>
              <a:buChar char="○"/>
            </a:pPr>
            <a:r>
              <a:rPr lang="en" sz="1500">
                <a:solidFill>
                  <a:schemeClr val="dk1"/>
                </a:solidFill>
              </a:rPr>
              <a:t>Dictionary attack is much more efficient                                                                     assuming you have the right word list.</a:t>
            </a:r>
            <a:endParaRPr sz="1500">
              <a:solidFill>
                <a:schemeClr val="dk1"/>
              </a:solidFill>
            </a:endParaRPr>
          </a:p>
          <a:p>
            <a:pPr indent="-323850" lvl="2" marL="1371600" rtl="0" algn="l">
              <a:lnSpc>
                <a:spcPct val="105000"/>
              </a:lnSpc>
              <a:spcBef>
                <a:spcPts val="0"/>
              </a:spcBef>
              <a:spcAft>
                <a:spcPts val="0"/>
              </a:spcAft>
              <a:buClr>
                <a:schemeClr val="dk1"/>
              </a:buClr>
              <a:buSzPts val="1500"/>
              <a:buChar char="■"/>
            </a:pPr>
            <a:r>
              <a:rPr lang="en" sz="1500">
                <a:solidFill>
                  <a:schemeClr val="dk1"/>
                </a:solidFill>
              </a:rPr>
              <a:t>If you are given a password hint.</a:t>
            </a:r>
            <a:endParaRPr sz="1500">
              <a:solidFill>
                <a:schemeClr val="dk1"/>
              </a:solidFill>
            </a:endParaRPr>
          </a:p>
        </p:txBody>
      </p:sp>
      <p:pic>
        <p:nvPicPr>
          <p:cNvPr id="139" name="Google Shape;139;p23"/>
          <p:cNvPicPr preferRelativeResize="0"/>
          <p:nvPr/>
        </p:nvPicPr>
        <p:blipFill>
          <a:blip r:embed="rId3">
            <a:alphaModFix/>
          </a:blip>
          <a:stretch>
            <a:fillRect/>
          </a:stretch>
        </p:blipFill>
        <p:spPr>
          <a:xfrm>
            <a:off x="6016807" y="1341475"/>
            <a:ext cx="2945067" cy="1767050"/>
          </a:xfrm>
          <a:prstGeom prst="rect">
            <a:avLst/>
          </a:prstGeom>
          <a:noFill/>
          <a:ln>
            <a:noFill/>
          </a:ln>
        </p:spPr>
      </p:pic>
      <p:pic>
        <p:nvPicPr>
          <p:cNvPr id="140" name="Google Shape;140;p23"/>
          <p:cNvPicPr preferRelativeResize="0"/>
          <p:nvPr/>
        </p:nvPicPr>
        <p:blipFill>
          <a:blip r:embed="rId4">
            <a:alphaModFix/>
          </a:blip>
          <a:stretch>
            <a:fillRect/>
          </a:stretch>
        </p:blipFill>
        <p:spPr>
          <a:xfrm>
            <a:off x="5254550" y="3161922"/>
            <a:ext cx="3843725" cy="1951000"/>
          </a:xfrm>
          <a:prstGeom prst="rect">
            <a:avLst/>
          </a:prstGeom>
          <a:noFill/>
          <a:ln>
            <a:noFill/>
          </a:ln>
        </p:spPr>
      </p:pic>
      <p:sp>
        <p:nvSpPr>
          <p:cNvPr id="141" name="Google Shape;141;p23"/>
          <p:cNvSpPr txBox="1"/>
          <p:nvPr>
            <p:ph idx="1" type="body"/>
          </p:nvPr>
        </p:nvSpPr>
        <p:spPr>
          <a:xfrm>
            <a:off x="629550" y="1238900"/>
            <a:ext cx="7884900" cy="5727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Clr>
                <a:schemeClr val="dk1"/>
              </a:buClr>
              <a:buSzPts val="1500"/>
              <a:buChar char="●"/>
            </a:pPr>
            <a:r>
              <a:rPr lang="en" sz="1500">
                <a:solidFill>
                  <a:schemeClr val="dk1"/>
                </a:solidFill>
              </a:rPr>
              <a:t>Brute Force Attacks</a:t>
            </a:r>
            <a:endParaRPr sz="1500">
              <a:solidFill>
                <a:schemeClr val="dk1"/>
              </a:solidFill>
            </a:endParaRPr>
          </a:p>
          <a:p>
            <a:pPr indent="-323850" lvl="1" marL="914400" rtl="0" algn="l">
              <a:lnSpc>
                <a:spcPct val="105000"/>
              </a:lnSpc>
              <a:spcBef>
                <a:spcPts val="0"/>
              </a:spcBef>
              <a:spcAft>
                <a:spcPts val="0"/>
              </a:spcAft>
              <a:buClr>
                <a:schemeClr val="dk1"/>
              </a:buClr>
              <a:buSzPts val="1500"/>
              <a:buChar char="○"/>
            </a:pPr>
            <a:r>
              <a:rPr lang="en" sz="1500">
                <a:solidFill>
                  <a:schemeClr val="dk1"/>
                </a:solidFill>
              </a:rPr>
              <a:t>Testing EVERY word possibility till you get the                                       password.</a:t>
            </a:r>
            <a:endParaRPr sz="1500">
              <a:solidFill>
                <a:schemeClr val="dk1"/>
              </a:solidFill>
            </a:endParaRPr>
          </a:p>
        </p:txBody>
      </p:sp>
      <p:sp>
        <p:nvSpPr>
          <p:cNvPr id="142" name="Google Shape;142;p23"/>
          <p:cNvSpPr txBox="1"/>
          <p:nvPr>
            <p:ph idx="1" type="body"/>
          </p:nvPr>
        </p:nvSpPr>
        <p:spPr>
          <a:xfrm>
            <a:off x="629550" y="2137700"/>
            <a:ext cx="7884900" cy="5727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Clr>
                <a:schemeClr val="dk1"/>
              </a:buClr>
              <a:buSzPts val="1500"/>
              <a:buChar char="●"/>
            </a:pPr>
            <a:r>
              <a:rPr lang="en" sz="1500">
                <a:solidFill>
                  <a:schemeClr val="dk1"/>
                </a:solidFill>
              </a:rPr>
              <a:t>Dictionary</a:t>
            </a:r>
            <a:r>
              <a:rPr lang="en" sz="1500">
                <a:solidFill>
                  <a:schemeClr val="dk1"/>
                </a:solidFill>
              </a:rPr>
              <a:t> Attacks</a:t>
            </a:r>
            <a:endParaRPr sz="1500">
              <a:solidFill>
                <a:schemeClr val="dk1"/>
              </a:solidFill>
            </a:endParaRPr>
          </a:p>
          <a:p>
            <a:pPr indent="-323850" lvl="1" marL="914400" rtl="0" algn="l">
              <a:lnSpc>
                <a:spcPct val="105000"/>
              </a:lnSpc>
              <a:spcBef>
                <a:spcPts val="0"/>
              </a:spcBef>
              <a:spcAft>
                <a:spcPts val="0"/>
              </a:spcAft>
              <a:buClr>
                <a:schemeClr val="dk1"/>
              </a:buClr>
              <a:buSzPts val="1500"/>
              <a:buChar char="○"/>
            </a:pPr>
            <a:r>
              <a:rPr lang="en" sz="1500">
                <a:solidFill>
                  <a:schemeClr val="dk1"/>
                </a:solidFill>
              </a:rPr>
              <a:t>Uses a created list of words to reference and test                                                    possibilities. </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Phishing</a:t>
            </a:r>
            <a:endParaRPr/>
          </a:p>
        </p:txBody>
      </p:sp>
      <p:pic>
        <p:nvPicPr>
          <p:cNvPr id="148" name="Google Shape;148;p24"/>
          <p:cNvPicPr preferRelativeResize="0"/>
          <p:nvPr/>
        </p:nvPicPr>
        <p:blipFill>
          <a:blip r:embed="rId3">
            <a:alphaModFix/>
          </a:blip>
          <a:stretch>
            <a:fillRect/>
          </a:stretch>
        </p:blipFill>
        <p:spPr>
          <a:xfrm>
            <a:off x="44923" y="2260475"/>
            <a:ext cx="3027350" cy="2794100"/>
          </a:xfrm>
          <a:prstGeom prst="rect">
            <a:avLst/>
          </a:prstGeom>
          <a:noFill/>
          <a:ln>
            <a:noFill/>
          </a:ln>
        </p:spPr>
      </p:pic>
      <p:pic>
        <p:nvPicPr>
          <p:cNvPr id="149" name="Google Shape;149;p24"/>
          <p:cNvPicPr preferRelativeResize="0"/>
          <p:nvPr/>
        </p:nvPicPr>
        <p:blipFill>
          <a:blip r:embed="rId4">
            <a:alphaModFix/>
          </a:blip>
          <a:stretch>
            <a:fillRect/>
          </a:stretch>
        </p:blipFill>
        <p:spPr>
          <a:xfrm>
            <a:off x="2738350" y="3415024"/>
            <a:ext cx="6253426" cy="1510150"/>
          </a:xfrm>
          <a:prstGeom prst="rect">
            <a:avLst/>
          </a:prstGeom>
          <a:noFill/>
          <a:ln>
            <a:noFill/>
          </a:ln>
        </p:spPr>
      </p:pic>
      <p:pic>
        <p:nvPicPr>
          <p:cNvPr id="150" name="Google Shape;150;p24"/>
          <p:cNvPicPr preferRelativeResize="0"/>
          <p:nvPr/>
        </p:nvPicPr>
        <p:blipFill>
          <a:blip r:embed="rId5">
            <a:alphaModFix/>
          </a:blip>
          <a:stretch>
            <a:fillRect/>
          </a:stretch>
        </p:blipFill>
        <p:spPr>
          <a:xfrm>
            <a:off x="3231099" y="1227900"/>
            <a:ext cx="3637428" cy="2092499"/>
          </a:xfrm>
          <a:prstGeom prst="rect">
            <a:avLst/>
          </a:prstGeom>
          <a:noFill/>
          <a:ln>
            <a:noFill/>
          </a:ln>
        </p:spPr>
      </p:pic>
      <p:pic>
        <p:nvPicPr>
          <p:cNvPr id="151" name="Google Shape;151;p24"/>
          <p:cNvPicPr preferRelativeResize="0"/>
          <p:nvPr/>
        </p:nvPicPr>
        <p:blipFill>
          <a:blip r:embed="rId6">
            <a:alphaModFix/>
          </a:blip>
          <a:stretch>
            <a:fillRect/>
          </a:stretch>
        </p:blipFill>
        <p:spPr>
          <a:xfrm>
            <a:off x="237595" y="1017720"/>
            <a:ext cx="3836601" cy="3065776"/>
          </a:xfrm>
          <a:prstGeom prst="rect">
            <a:avLst/>
          </a:prstGeom>
          <a:noFill/>
          <a:ln>
            <a:noFill/>
          </a:ln>
        </p:spPr>
      </p:pic>
      <p:pic>
        <p:nvPicPr>
          <p:cNvPr id="152" name="Google Shape;152;p24"/>
          <p:cNvPicPr preferRelativeResize="0"/>
          <p:nvPr/>
        </p:nvPicPr>
        <p:blipFill>
          <a:blip r:embed="rId7">
            <a:alphaModFix/>
          </a:blip>
          <a:stretch>
            <a:fillRect/>
          </a:stretch>
        </p:blipFill>
        <p:spPr>
          <a:xfrm>
            <a:off x="359575" y="3378075"/>
            <a:ext cx="8848173" cy="1584050"/>
          </a:xfrm>
          <a:prstGeom prst="rect">
            <a:avLst/>
          </a:prstGeom>
          <a:noFill/>
          <a:ln>
            <a:noFill/>
          </a:ln>
        </p:spPr>
      </p:pic>
      <p:pic>
        <p:nvPicPr>
          <p:cNvPr id="153" name="Google Shape;153;p24"/>
          <p:cNvPicPr preferRelativeResize="0"/>
          <p:nvPr/>
        </p:nvPicPr>
        <p:blipFill>
          <a:blip r:embed="rId8">
            <a:alphaModFix/>
          </a:blip>
          <a:stretch>
            <a:fillRect/>
          </a:stretch>
        </p:blipFill>
        <p:spPr>
          <a:xfrm>
            <a:off x="1822739" y="762000"/>
            <a:ext cx="7022522"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Engineering</a:t>
            </a:r>
            <a:endParaRPr/>
          </a:p>
        </p:txBody>
      </p:sp>
      <p:pic>
        <p:nvPicPr>
          <p:cNvPr id="159" name="Google Shape;159;p25" title="The Pursuit">
            <a:hlinkClick r:id="rId3"/>
          </p:cNvPr>
          <p:cNvPicPr preferRelativeResize="0"/>
          <p:nvPr/>
        </p:nvPicPr>
        <p:blipFill>
          <a:blip r:embed="rId4">
            <a:alphaModFix/>
          </a:blip>
          <a:stretch>
            <a:fillRect/>
          </a:stretch>
        </p:blipFill>
        <p:spPr>
          <a:xfrm>
            <a:off x="2286000" y="11508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Engineering (cont.)</a:t>
            </a:r>
            <a:endParaRPr/>
          </a:p>
        </p:txBody>
      </p:sp>
      <p:sp>
        <p:nvSpPr>
          <p:cNvPr id="165" name="Google Shape;165;p26"/>
          <p:cNvSpPr txBox="1"/>
          <p:nvPr>
            <p:ph idx="1" type="body"/>
          </p:nvPr>
        </p:nvSpPr>
        <p:spPr>
          <a:xfrm>
            <a:off x="629550" y="1238900"/>
            <a:ext cx="7884900" cy="5727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Clr>
                <a:schemeClr val="dk1"/>
              </a:buClr>
              <a:buSzPts val="1500"/>
              <a:buChar char="●"/>
            </a:pPr>
            <a:r>
              <a:rPr lang="en" sz="1500">
                <a:solidFill>
                  <a:schemeClr val="dk1"/>
                </a:solidFill>
              </a:rPr>
              <a:t>The use of deception to manipulate individuals into divulging confidential or personal information that may be used for fraudulent purposes. (PASSWORDS!)</a:t>
            </a:r>
            <a:endParaRPr sz="1500">
              <a:solidFill>
                <a:schemeClr val="dk1"/>
              </a:solidFill>
            </a:endParaRPr>
          </a:p>
        </p:txBody>
      </p:sp>
      <p:pic>
        <p:nvPicPr>
          <p:cNvPr id="166" name="Google Shape;166;p26"/>
          <p:cNvPicPr preferRelativeResize="0"/>
          <p:nvPr/>
        </p:nvPicPr>
        <p:blipFill>
          <a:blip r:embed="rId3">
            <a:alphaModFix/>
          </a:blip>
          <a:stretch>
            <a:fillRect/>
          </a:stretch>
        </p:blipFill>
        <p:spPr>
          <a:xfrm>
            <a:off x="1675038" y="1970425"/>
            <a:ext cx="5793925" cy="302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Malware</a:t>
            </a:r>
            <a:endParaRPr/>
          </a:p>
        </p:txBody>
      </p:sp>
      <p:pic>
        <p:nvPicPr>
          <p:cNvPr id="172" name="Google Shape;172;p27"/>
          <p:cNvPicPr preferRelativeResize="0"/>
          <p:nvPr/>
        </p:nvPicPr>
        <p:blipFill>
          <a:blip r:embed="rId3">
            <a:alphaModFix/>
          </a:blip>
          <a:stretch>
            <a:fillRect/>
          </a:stretch>
        </p:blipFill>
        <p:spPr>
          <a:xfrm>
            <a:off x="4893850" y="2067975"/>
            <a:ext cx="2245945" cy="2216226"/>
          </a:xfrm>
          <a:prstGeom prst="rect">
            <a:avLst/>
          </a:prstGeom>
          <a:noFill/>
          <a:ln>
            <a:noFill/>
          </a:ln>
        </p:spPr>
      </p:pic>
      <p:sp>
        <p:nvSpPr>
          <p:cNvPr id="173" name="Google Shape;173;p27"/>
          <p:cNvSpPr txBox="1"/>
          <p:nvPr>
            <p:ph idx="1" type="body"/>
          </p:nvPr>
        </p:nvSpPr>
        <p:spPr>
          <a:xfrm>
            <a:off x="629550" y="1238900"/>
            <a:ext cx="7884900" cy="5727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Clr>
                <a:schemeClr val="dk1"/>
              </a:buClr>
              <a:buSzPts val="1500"/>
              <a:buChar char="●"/>
            </a:pPr>
            <a:r>
              <a:rPr lang="en" sz="1500">
                <a:solidFill>
                  <a:schemeClr val="dk1"/>
                </a:solidFill>
              </a:rPr>
              <a:t>Trojan Horse</a:t>
            </a:r>
            <a:endParaRPr sz="1500">
              <a:solidFill>
                <a:schemeClr val="dk1"/>
              </a:solidFill>
            </a:endParaRPr>
          </a:p>
          <a:p>
            <a:pPr indent="-323850" lvl="0" marL="457200" rtl="0" algn="l">
              <a:lnSpc>
                <a:spcPct val="105000"/>
              </a:lnSpc>
              <a:spcBef>
                <a:spcPts val="0"/>
              </a:spcBef>
              <a:spcAft>
                <a:spcPts val="0"/>
              </a:spcAft>
              <a:buClr>
                <a:schemeClr val="dk1"/>
              </a:buClr>
              <a:buSzPts val="1500"/>
              <a:buChar char="●"/>
            </a:pPr>
            <a:r>
              <a:rPr lang="en" sz="1500">
                <a:solidFill>
                  <a:schemeClr val="dk1"/>
                </a:solidFill>
              </a:rPr>
              <a:t>Keylogger  </a:t>
            </a:r>
            <a:endParaRPr sz="1500">
              <a:solidFill>
                <a:schemeClr val="dk1"/>
              </a:solidFill>
            </a:endParaRPr>
          </a:p>
        </p:txBody>
      </p:sp>
      <p:pic>
        <p:nvPicPr>
          <p:cNvPr id="174" name="Google Shape;174;p27"/>
          <p:cNvPicPr preferRelativeResize="0"/>
          <p:nvPr/>
        </p:nvPicPr>
        <p:blipFill>
          <a:blip r:embed="rId4">
            <a:alphaModFix/>
          </a:blip>
          <a:stretch>
            <a:fillRect/>
          </a:stretch>
        </p:blipFill>
        <p:spPr>
          <a:xfrm>
            <a:off x="1284276" y="2067987"/>
            <a:ext cx="3321750" cy="2216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Guessing </a:t>
            </a:r>
            <a:endParaRPr/>
          </a:p>
        </p:txBody>
      </p:sp>
      <p:sp>
        <p:nvSpPr>
          <p:cNvPr id="180" name="Google Shape;180;p28"/>
          <p:cNvSpPr txBox="1"/>
          <p:nvPr>
            <p:ph idx="1" type="body"/>
          </p:nvPr>
        </p:nvSpPr>
        <p:spPr>
          <a:xfrm>
            <a:off x="629550" y="1238900"/>
            <a:ext cx="7884900" cy="5727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Clr>
                <a:schemeClr val="dk1"/>
              </a:buClr>
              <a:buSzPts val="1500"/>
              <a:buChar char="●"/>
            </a:pPr>
            <a:r>
              <a:rPr lang="en" sz="1500">
                <a:solidFill>
                  <a:schemeClr val="dk1"/>
                </a:solidFill>
              </a:rPr>
              <a:t>If I know you personally, and I know what you like, I can easily guess what your password may be.</a:t>
            </a:r>
            <a:endParaRPr sz="1500">
              <a:solidFill>
                <a:schemeClr val="dk1"/>
              </a:solidFill>
            </a:endParaRPr>
          </a:p>
          <a:p>
            <a:pPr indent="-323850" lvl="1" marL="914400" rtl="0" algn="l">
              <a:lnSpc>
                <a:spcPct val="105000"/>
              </a:lnSpc>
              <a:spcBef>
                <a:spcPts val="0"/>
              </a:spcBef>
              <a:spcAft>
                <a:spcPts val="0"/>
              </a:spcAft>
              <a:buClr>
                <a:schemeClr val="dk1"/>
              </a:buClr>
              <a:buSzPts val="1500"/>
              <a:buChar char="○"/>
            </a:pPr>
            <a:r>
              <a:rPr lang="en" sz="1500">
                <a:solidFill>
                  <a:schemeClr val="dk1"/>
                </a:solidFill>
              </a:rPr>
              <a:t>My password is MarvelLover3000.</a:t>
            </a:r>
            <a:endParaRPr sz="1500">
              <a:solidFill>
                <a:schemeClr val="dk1"/>
              </a:solidFill>
            </a:endParaRPr>
          </a:p>
        </p:txBody>
      </p:sp>
      <p:pic>
        <p:nvPicPr>
          <p:cNvPr id="181" name="Google Shape;181;p28"/>
          <p:cNvPicPr preferRelativeResize="0"/>
          <p:nvPr/>
        </p:nvPicPr>
        <p:blipFill>
          <a:blip r:embed="rId3">
            <a:alphaModFix/>
          </a:blip>
          <a:stretch>
            <a:fillRect/>
          </a:stretch>
        </p:blipFill>
        <p:spPr>
          <a:xfrm>
            <a:off x="2711661" y="2527525"/>
            <a:ext cx="3720675" cy="2232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that Actually do this Stuff!</a:t>
            </a:r>
            <a:endParaRPr/>
          </a:p>
        </p:txBody>
      </p:sp>
      <p:sp>
        <p:nvSpPr>
          <p:cNvPr id="187" name="Google Shape;187;p29"/>
          <p:cNvSpPr txBox="1"/>
          <p:nvPr>
            <p:ph idx="1" type="body"/>
          </p:nvPr>
        </p:nvSpPr>
        <p:spPr>
          <a:xfrm>
            <a:off x="585675" y="1146250"/>
            <a:ext cx="22164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Cain and Abel</a:t>
            </a:r>
            <a:endParaRPr>
              <a:solidFill>
                <a:schemeClr val="dk1"/>
              </a:solidFill>
            </a:endParaRPr>
          </a:p>
        </p:txBody>
      </p:sp>
      <p:pic>
        <p:nvPicPr>
          <p:cNvPr id="188" name="Google Shape;188;p29"/>
          <p:cNvPicPr preferRelativeResize="0"/>
          <p:nvPr/>
        </p:nvPicPr>
        <p:blipFill>
          <a:blip r:embed="rId3">
            <a:alphaModFix/>
          </a:blip>
          <a:stretch>
            <a:fillRect/>
          </a:stretch>
        </p:blipFill>
        <p:spPr>
          <a:xfrm>
            <a:off x="4157138" y="1086850"/>
            <a:ext cx="2427875" cy="1163350"/>
          </a:xfrm>
          <a:prstGeom prst="rect">
            <a:avLst/>
          </a:prstGeom>
          <a:noFill/>
          <a:ln>
            <a:noFill/>
          </a:ln>
        </p:spPr>
      </p:pic>
      <p:sp>
        <p:nvSpPr>
          <p:cNvPr id="189" name="Google Shape;189;p29"/>
          <p:cNvSpPr txBox="1"/>
          <p:nvPr>
            <p:ph idx="1" type="body"/>
          </p:nvPr>
        </p:nvSpPr>
        <p:spPr>
          <a:xfrm>
            <a:off x="585675" y="1677500"/>
            <a:ext cx="22164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AirCrack -NG</a:t>
            </a:r>
            <a:endParaRPr>
              <a:solidFill>
                <a:schemeClr val="dk1"/>
              </a:solidFill>
            </a:endParaRPr>
          </a:p>
        </p:txBody>
      </p:sp>
      <p:pic>
        <p:nvPicPr>
          <p:cNvPr id="190" name="Google Shape;190;p29"/>
          <p:cNvPicPr preferRelativeResize="0"/>
          <p:nvPr/>
        </p:nvPicPr>
        <p:blipFill>
          <a:blip r:embed="rId4">
            <a:alphaModFix/>
          </a:blip>
          <a:stretch>
            <a:fillRect/>
          </a:stretch>
        </p:blipFill>
        <p:spPr>
          <a:xfrm>
            <a:off x="4515913" y="2372400"/>
            <a:ext cx="1710300" cy="832450"/>
          </a:xfrm>
          <a:prstGeom prst="rect">
            <a:avLst/>
          </a:prstGeom>
          <a:noFill/>
          <a:ln>
            <a:noFill/>
          </a:ln>
        </p:spPr>
      </p:pic>
      <p:sp>
        <p:nvSpPr>
          <p:cNvPr id="191" name="Google Shape;191;p29"/>
          <p:cNvSpPr txBox="1"/>
          <p:nvPr>
            <p:ph idx="1" type="body"/>
          </p:nvPr>
        </p:nvSpPr>
        <p:spPr>
          <a:xfrm>
            <a:off x="585675" y="2285400"/>
            <a:ext cx="2216400" cy="5727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chemeClr val="dk1"/>
              </a:buClr>
              <a:buSzPct val="100000"/>
              <a:buChar char="●"/>
            </a:pPr>
            <a:r>
              <a:rPr lang="en">
                <a:solidFill>
                  <a:schemeClr val="dk1"/>
                </a:solidFill>
              </a:rPr>
              <a:t>John the Ripper</a:t>
            </a:r>
            <a:endParaRPr>
              <a:solidFill>
                <a:schemeClr val="dk1"/>
              </a:solidFill>
            </a:endParaRPr>
          </a:p>
        </p:txBody>
      </p:sp>
      <p:pic>
        <p:nvPicPr>
          <p:cNvPr id="192" name="Google Shape;192;p29"/>
          <p:cNvPicPr preferRelativeResize="0"/>
          <p:nvPr/>
        </p:nvPicPr>
        <p:blipFill>
          <a:blip r:embed="rId5">
            <a:alphaModFix/>
          </a:blip>
          <a:stretch>
            <a:fillRect/>
          </a:stretch>
        </p:blipFill>
        <p:spPr>
          <a:xfrm>
            <a:off x="4467563" y="3382925"/>
            <a:ext cx="1807025" cy="1638575"/>
          </a:xfrm>
          <a:prstGeom prst="rect">
            <a:avLst/>
          </a:prstGeom>
          <a:noFill/>
          <a:ln>
            <a:noFill/>
          </a:ln>
        </p:spPr>
      </p:pic>
      <p:sp>
        <p:nvSpPr>
          <p:cNvPr id="193" name="Google Shape;193;p29"/>
          <p:cNvSpPr txBox="1"/>
          <p:nvPr>
            <p:ph idx="1" type="body"/>
          </p:nvPr>
        </p:nvSpPr>
        <p:spPr>
          <a:xfrm>
            <a:off x="585675" y="2858100"/>
            <a:ext cx="22164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Hashcat</a:t>
            </a:r>
            <a:endParaRPr>
              <a:solidFill>
                <a:schemeClr val="dk1"/>
              </a:solidFill>
            </a:endParaRPr>
          </a:p>
        </p:txBody>
      </p:sp>
      <p:pic>
        <p:nvPicPr>
          <p:cNvPr id="194" name="Google Shape;194;p29"/>
          <p:cNvPicPr preferRelativeResize="0"/>
          <p:nvPr/>
        </p:nvPicPr>
        <p:blipFill>
          <a:blip r:embed="rId6">
            <a:alphaModFix/>
          </a:blip>
          <a:stretch>
            <a:fillRect/>
          </a:stretch>
        </p:blipFill>
        <p:spPr>
          <a:xfrm>
            <a:off x="6426987" y="2402600"/>
            <a:ext cx="2564613" cy="17097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Activity 1, we’ll be using John the Ripper</a:t>
            </a:r>
            <a:endParaRPr/>
          </a:p>
        </p:txBody>
      </p:sp>
      <p:sp>
        <p:nvSpPr>
          <p:cNvPr id="200" name="Google Shape;200;p30"/>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Don’t worry, he won’t kill you</a:t>
            </a:r>
            <a:endParaRPr>
              <a:solidFill>
                <a:schemeClr val="dk1"/>
              </a:solidFill>
            </a:endParaRPr>
          </a:p>
        </p:txBody>
      </p:sp>
      <p:pic>
        <p:nvPicPr>
          <p:cNvPr id="201" name="Google Shape;201;p30"/>
          <p:cNvPicPr preferRelativeResize="0"/>
          <p:nvPr/>
        </p:nvPicPr>
        <p:blipFill>
          <a:blip r:embed="rId3">
            <a:alphaModFix/>
          </a:blip>
          <a:stretch>
            <a:fillRect/>
          </a:stretch>
        </p:blipFill>
        <p:spPr>
          <a:xfrm>
            <a:off x="5942700" y="1725175"/>
            <a:ext cx="2857500" cy="1600200"/>
          </a:xfrm>
          <a:prstGeom prst="rect">
            <a:avLst/>
          </a:prstGeom>
          <a:noFill/>
          <a:ln>
            <a:noFill/>
          </a:ln>
        </p:spPr>
      </p:pic>
      <p:sp>
        <p:nvSpPr>
          <p:cNvPr id="202" name="Google Shape;202;p30"/>
          <p:cNvSpPr txBox="1"/>
          <p:nvPr>
            <p:ph idx="1" type="body"/>
          </p:nvPr>
        </p:nvSpPr>
        <p:spPr>
          <a:xfrm>
            <a:off x="311700" y="1651625"/>
            <a:ext cx="5422500" cy="5727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Clr>
                <a:schemeClr val="dk1"/>
              </a:buClr>
              <a:buSzPts val="1800"/>
              <a:buChar char="●"/>
            </a:pPr>
            <a:r>
              <a:rPr lang="en">
                <a:solidFill>
                  <a:schemeClr val="dk1"/>
                </a:solidFill>
              </a:rPr>
              <a:t>John the Ripper is an Open Source password security auditing and password recovery tool available for many operating systems.</a:t>
            </a:r>
            <a:endParaRPr>
              <a:solidFill>
                <a:schemeClr val="dk1"/>
              </a:solidFill>
            </a:endParaRPr>
          </a:p>
          <a:p>
            <a:pPr indent="-290830" lvl="1" marL="914400" rtl="0" algn="l">
              <a:lnSpc>
                <a:spcPct val="95000"/>
              </a:lnSpc>
              <a:spcBef>
                <a:spcPts val="0"/>
              </a:spcBef>
              <a:spcAft>
                <a:spcPts val="0"/>
              </a:spcAft>
              <a:buClr>
                <a:schemeClr val="dk1"/>
              </a:buClr>
              <a:buSzPts val="980"/>
              <a:buChar char="○"/>
            </a:pPr>
            <a:r>
              <a:rPr lang="en">
                <a:solidFill>
                  <a:schemeClr val="dk1"/>
                </a:solidFill>
              </a:rPr>
              <a:t>Able to use this program offline</a:t>
            </a:r>
            <a:endParaRPr>
              <a:solidFill>
                <a:schemeClr val="dk1"/>
              </a:solidFill>
            </a:endParaRPr>
          </a:p>
          <a:p>
            <a:pPr indent="-290830" lvl="1" marL="914400" rtl="0" algn="l">
              <a:lnSpc>
                <a:spcPct val="95000"/>
              </a:lnSpc>
              <a:spcBef>
                <a:spcPts val="0"/>
              </a:spcBef>
              <a:spcAft>
                <a:spcPts val="0"/>
              </a:spcAft>
              <a:buClr>
                <a:schemeClr val="dk1"/>
              </a:buClr>
              <a:buSzPts val="980"/>
              <a:buChar char="○"/>
            </a:pPr>
            <a:r>
              <a:rPr lang="en">
                <a:solidFill>
                  <a:schemeClr val="dk1"/>
                </a:solidFill>
              </a:rPr>
              <a:t>VERY powerful, has several built in crackers for various types of passwords.</a:t>
            </a:r>
            <a:endParaRPr>
              <a:solidFill>
                <a:schemeClr val="dk1"/>
              </a:solidFill>
            </a:endParaRPr>
          </a:p>
          <a:p>
            <a:pPr indent="-290830" lvl="1" marL="914400" rtl="0" algn="l">
              <a:lnSpc>
                <a:spcPct val="95000"/>
              </a:lnSpc>
              <a:spcBef>
                <a:spcPts val="0"/>
              </a:spcBef>
              <a:spcAft>
                <a:spcPts val="0"/>
              </a:spcAft>
              <a:buClr>
                <a:schemeClr val="dk1"/>
              </a:buClr>
              <a:buSzPts val="980"/>
              <a:buChar char="○"/>
            </a:pPr>
            <a:r>
              <a:rPr lang="en">
                <a:solidFill>
                  <a:schemeClr val="dk1"/>
                </a:solidFill>
              </a:rPr>
              <a:t>Linux based</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sp>
        <p:nvSpPr>
          <p:cNvPr id="208" name="Google Shape;208;p31"/>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Try to open this, tell me what happens:</a:t>
            </a:r>
            <a:endParaRPr>
              <a:solidFill>
                <a:schemeClr val="dk1"/>
              </a:solidFill>
            </a:endParaRPr>
          </a:p>
        </p:txBody>
      </p:sp>
      <p:sp>
        <p:nvSpPr>
          <p:cNvPr id="209" name="Google Shape;209;p31"/>
          <p:cNvSpPr txBox="1"/>
          <p:nvPr/>
        </p:nvSpPr>
        <p:spPr>
          <a:xfrm>
            <a:off x="726750" y="1942825"/>
            <a:ext cx="76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https://drive.google.com/file/d/1cqYVBXKJTER2564_ewMxqIzGdhcakd72/view?usp=sharing</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Passwords?</a:t>
            </a:r>
            <a:endParaRPr/>
          </a:p>
        </p:txBody>
      </p:sp>
      <p:sp>
        <p:nvSpPr>
          <p:cNvPr id="61" name="Google Shape;61;p14"/>
          <p:cNvSpPr txBox="1"/>
          <p:nvPr>
            <p:ph idx="1" type="body"/>
          </p:nvPr>
        </p:nvSpPr>
        <p:spPr>
          <a:xfrm>
            <a:off x="311700" y="1152475"/>
            <a:ext cx="8520600" cy="48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Come on guys, you know this…..</a:t>
            </a:r>
            <a:endParaRPr>
              <a:solidFill>
                <a:schemeClr val="dk1"/>
              </a:solidFill>
            </a:endParaRPr>
          </a:p>
        </p:txBody>
      </p:sp>
      <p:sp>
        <p:nvSpPr>
          <p:cNvPr id="62" name="Google Shape;62;p14"/>
          <p:cNvSpPr txBox="1"/>
          <p:nvPr>
            <p:ph idx="1" type="body"/>
          </p:nvPr>
        </p:nvSpPr>
        <p:spPr>
          <a:xfrm>
            <a:off x="311700" y="1595025"/>
            <a:ext cx="8520600" cy="489600"/>
          </a:xfrm>
          <a:prstGeom prst="rect">
            <a:avLst/>
          </a:prstGeom>
        </p:spPr>
        <p:txBody>
          <a:bodyPr anchorCtr="0" anchor="t" bIns="91425" lIns="91425" spcFirstLastPara="1" rIns="91425" wrap="square" tIns="91425">
            <a:noAutofit/>
          </a:bodyPr>
          <a:lstStyle/>
          <a:p>
            <a:pPr indent="-338455" lvl="0" marL="457200" rtl="0" algn="l">
              <a:spcBef>
                <a:spcPts val="0"/>
              </a:spcBef>
              <a:spcAft>
                <a:spcPts val="0"/>
              </a:spcAft>
              <a:buClr>
                <a:schemeClr val="dk1"/>
              </a:buClr>
              <a:buSzPts val="1730"/>
              <a:buChar char="●"/>
            </a:pPr>
            <a:r>
              <a:rPr lang="en" sz="1829">
                <a:solidFill>
                  <a:schemeClr val="dk1"/>
                </a:solidFill>
              </a:rPr>
              <a:t>A string of characters to authenticate things like your computer, phone, files, internet…</a:t>
            </a:r>
            <a:r>
              <a:rPr lang="en" sz="1729">
                <a:solidFill>
                  <a:schemeClr val="dk1"/>
                </a:solidFill>
              </a:rPr>
              <a:t> </a:t>
            </a:r>
            <a:endParaRPr sz="1729">
              <a:solidFill>
                <a:schemeClr val="dk1"/>
              </a:solidFill>
            </a:endParaRPr>
          </a:p>
        </p:txBody>
      </p:sp>
      <p:sp>
        <p:nvSpPr>
          <p:cNvPr id="63" name="Google Shape;63;p14"/>
          <p:cNvSpPr txBox="1"/>
          <p:nvPr>
            <p:ph idx="1" type="body"/>
          </p:nvPr>
        </p:nvSpPr>
        <p:spPr>
          <a:xfrm>
            <a:off x="311700" y="2326950"/>
            <a:ext cx="8520600" cy="48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AND YOUR LIFE!</a:t>
            </a:r>
            <a:endParaRPr>
              <a:solidFill>
                <a:schemeClr val="dk1"/>
              </a:solidFill>
            </a:endParaRPr>
          </a:p>
        </p:txBody>
      </p:sp>
      <p:pic>
        <p:nvPicPr>
          <p:cNvPr id="64" name="Google Shape;64;p14"/>
          <p:cNvPicPr preferRelativeResize="0"/>
          <p:nvPr/>
        </p:nvPicPr>
        <p:blipFill>
          <a:blip r:embed="rId3">
            <a:alphaModFix/>
          </a:blip>
          <a:stretch>
            <a:fillRect/>
          </a:stretch>
        </p:blipFill>
        <p:spPr>
          <a:xfrm>
            <a:off x="2344175" y="2968225"/>
            <a:ext cx="4455650" cy="173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you know the Password? </a:t>
            </a:r>
            <a:endParaRPr/>
          </a:p>
        </p:txBody>
      </p:sp>
      <p:sp>
        <p:nvSpPr>
          <p:cNvPr id="215" name="Google Shape;215;p32"/>
          <p:cNvSpPr txBox="1"/>
          <p:nvPr>
            <p:ph idx="1" type="body"/>
          </p:nvPr>
        </p:nvSpPr>
        <p:spPr>
          <a:xfrm>
            <a:off x="806125" y="1152475"/>
            <a:ext cx="12231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No.</a:t>
            </a:r>
            <a:endParaRPr>
              <a:solidFill>
                <a:schemeClr val="dk1"/>
              </a:solidFill>
            </a:endParaRPr>
          </a:p>
        </p:txBody>
      </p:sp>
      <p:sp>
        <p:nvSpPr>
          <p:cNvPr id="216" name="Google Shape;216;p32"/>
          <p:cNvSpPr txBox="1"/>
          <p:nvPr>
            <p:ph idx="1" type="body"/>
          </p:nvPr>
        </p:nvSpPr>
        <p:spPr>
          <a:xfrm>
            <a:off x="806125" y="1497525"/>
            <a:ext cx="52299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But you will, let’s go through it step by step</a:t>
            </a:r>
            <a:endParaRPr>
              <a:solidFill>
                <a:schemeClr val="dk1"/>
              </a:solidFill>
            </a:endParaRPr>
          </a:p>
        </p:txBody>
      </p:sp>
      <p:pic>
        <p:nvPicPr>
          <p:cNvPr id="217" name="Google Shape;217;p32"/>
          <p:cNvPicPr preferRelativeResize="0"/>
          <p:nvPr/>
        </p:nvPicPr>
        <p:blipFill>
          <a:blip r:embed="rId3">
            <a:alphaModFix/>
          </a:blip>
          <a:stretch>
            <a:fillRect/>
          </a:stretch>
        </p:blipFill>
        <p:spPr>
          <a:xfrm>
            <a:off x="61275" y="2363900"/>
            <a:ext cx="7067550" cy="1638300"/>
          </a:xfrm>
          <a:prstGeom prst="rect">
            <a:avLst/>
          </a:prstGeom>
          <a:noFill/>
          <a:ln>
            <a:noFill/>
          </a:ln>
        </p:spPr>
      </p:pic>
      <p:sp>
        <p:nvSpPr>
          <p:cNvPr id="218" name="Google Shape;218;p32"/>
          <p:cNvSpPr txBox="1"/>
          <p:nvPr>
            <p:ph idx="1" type="body"/>
          </p:nvPr>
        </p:nvSpPr>
        <p:spPr>
          <a:xfrm>
            <a:off x="806125" y="1823300"/>
            <a:ext cx="52299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Step 1:</a:t>
            </a:r>
            <a:endParaRPr>
              <a:solidFill>
                <a:schemeClr val="dk1"/>
              </a:solidFill>
            </a:endParaRPr>
          </a:p>
        </p:txBody>
      </p:sp>
      <p:pic>
        <p:nvPicPr>
          <p:cNvPr id="219" name="Google Shape;219;p32"/>
          <p:cNvPicPr preferRelativeResize="0"/>
          <p:nvPr/>
        </p:nvPicPr>
        <p:blipFill>
          <a:blip r:embed="rId4">
            <a:alphaModFix/>
          </a:blip>
          <a:stretch>
            <a:fillRect/>
          </a:stretch>
        </p:blipFill>
        <p:spPr>
          <a:xfrm>
            <a:off x="6348617" y="2107800"/>
            <a:ext cx="2591633" cy="2870474"/>
          </a:xfrm>
          <a:prstGeom prst="rect">
            <a:avLst/>
          </a:prstGeom>
          <a:noFill/>
          <a:ln>
            <a:noFill/>
          </a:ln>
        </p:spPr>
      </p:pic>
      <p:pic>
        <p:nvPicPr>
          <p:cNvPr id="220" name="Google Shape;220;p32"/>
          <p:cNvPicPr preferRelativeResize="0"/>
          <p:nvPr/>
        </p:nvPicPr>
        <p:blipFill>
          <a:blip r:embed="rId5">
            <a:alphaModFix/>
          </a:blip>
          <a:stretch>
            <a:fillRect/>
          </a:stretch>
        </p:blipFill>
        <p:spPr>
          <a:xfrm>
            <a:off x="61275" y="4173875"/>
            <a:ext cx="6855143" cy="80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you know the Password? (cont.)</a:t>
            </a:r>
            <a:endParaRPr/>
          </a:p>
        </p:txBody>
      </p:sp>
      <p:pic>
        <p:nvPicPr>
          <p:cNvPr id="226" name="Google Shape;226;p33"/>
          <p:cNvPicPr preferRelativeResize="0"/>
          <p:nvPr/>
        </p:nvPicPr>
        <p:blipFill>
          <a:blip r:embed="rId3">
            <a:alphaModFix/>
          </a:blip>
          <a:stretch>
            <a:fillRect/>
          </a:stretch>
        </p:blipFill>
        <p:spPr>
          <a:xfrm>
            <a:off x="152400" y="1170125"/>
            <a:ext cx="8839199" cy="1072346"/>
          </a:xfrm>
          <a:prstGeom prst="rect">
            <a:avLst/>
          </a:prstGeom>
          <a:noFill/>
          <a:ln>
            <a:noFill/>
          </a:ln>
        </p:spPr>
      </p:pic>
      <p:sp>
        <p:nvSpPr>
          <p:cNvPr id="227" name="Google Shape;227;p33"/>
          <p:cNvSpPr txBox="1"/>
          <p:nvPr>
            <p:ph idx="1" type="body"/>
          </p:nvPr>
        </p:nvSpPr>
        <p:spPr>
          <a:xfrm>
            <a:off x="356625" y="2394875"/>
            <a:ext cx="52299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Step 2:</a:t>
            </a:r>
            <a:endParaRPr>
              <a:solidFill>
                <a:schemeClr val="dk1"/>
              </a:solidFill>
            </a:endParaRPr>
          </a:p>
        </p:txBody>
      </p:sp>
      <p:pic>
        <p:nvPicPr>
          <p:cNvPr id="228" name="Google Shape;228;p33"/>
          <p:cNvPicPr preferRelativeResize="0"/>
          <p:nvPr/>
        </p:nvPicPr>
        <p:blipFill>
          <a:blip r:embed="rId4">
            <a:alphaModFix/>
          </a:blip>
          <a:stretch>
            <a:fillRect/>
          </a:stretch>
        </p:blipFill>
        <p:spPr>
          <a:xfrm>
            <a:off x="209550" y="2967575"/>
            <a:ext cx="8724900" cy="990600"/>
          </a:xfrm>
          <a:prstGeom prst="rect">
            <a:avLst/>
          </a:prstGeom>
          <a:noFill/>
          <a:ln>
            <a:noFill/>
          </a:ln>
        </p:spPr>
      </p:pic>
      <p:pic>
        <p:nvPicPr>
          <p:cNvPr id="229" name="Google Shape;229;p33"/>
          <p:cNvPicPr preferRelativeResize="0"/>
          <p:nvPr/>
        </p:nvPicPr>
        <p:blipFill>
          <a:blip r:embed="rId5">
            <a:alphaModFix/>
          </a:blip>
          <a:stretch>
            <a:fillRect/>
          </a:stretch>
        </p:blipFill>
        <p:spPr>
          <a:xfrm>
            <a:off x="6260103" y="2424050"/>
            <a:ext cx="2790525" cy="2574525"/>
          </a:xfrm>
          <a:prstGeom prst="rect">
            <a:avLst/>
          </a:prstGeom>
          <a:noFill/>
          <a:ln>
            <a:noFill/>
          </a:ln>
        </p:spPr>
      </p:pic>
      <p:pic>
        <p:nvPicPr>
          <p:cNvPr id="230" name="Google Shape;230;p33"/>
          <p:cNvPicPr preferRelativeResize="0"/>
          <p:nvPr/>
        </p:nvPicPr>
        <p:blipFill>
          <a:blip r:embed="rId6">
            <a:alphaModFix/>
          </a:blip>
          <a:stretch>
            <a:fillRect/>
          </a:stretch>
        </p:blipFill>
        <p:spPr>
          <a:xfrm>
            <a:off x="2085105" y="1735175"/>
            <a:ext cx="4126142" cy="335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you know the Password? (cont.)</a:t>
            </a:r>
            <a:endParaRPr/>
          </a:p>
        </p:txBody>
      </p:sp>
      <p:sp>
        <p:nvSpPr>
          <p:cNvPr id="236" name="Google Shape;236;p34"/>
          <p:cNvSpPr txBox="1"/>
          <p:nvPr>
            <p:ph idx="1" type="body"/>
          </p:nvPr>
        </p:nvSpPr>
        <p:spPr>
          <a:xfrm>
            <a:off x="806125" y="1152475"/>
            <a:ext cx="18330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Step 3:</a:t>
            </a:r>
            <a:endParaRPr>
              <a:solidFill>
                <a:schemeClr val="dk1"/>
              </a:solidFill>
            </a:endParaRPr>
          </a:p>
        </p:txBody>
      </p:sp>
      <p:pic>
        <p:nvPicPr>
          <p:cNvPr id="237" name="Google Shape;237;p34"/>
          <p:cNvPicPr preferRelativeResize="0"/>
          <p:nvPr/>
        </p:nvPicPr>
        <p:blipFill>
          <a:blip r:embed="rId3">
            <a:alphaModFix/>
          </a:blip>
          <a:stretch>
            <a:fillRect/>
          </a:stretch>
        </p:blipFill>
        <p:spPr>
          <a:xfrm>
            <a:off x="209550" y="1582175"/>
            <a:ext cx="8724900" cy="952500"/>
          </a:xfrm>
          <a:prstGeom prst="rect">
            <a:avLst/>
          </a:prstGeom>
          <a:noFill/>
          <a:ln>
            <a:noFill/>
          </a:ln>
        </p:spPr>
      </p:pic>
      <p:pic>
        <p:nvPicPr>
          <p:cNvPr id="238" name="Google Shape;238;p34"/>
          <p:cNvPicPr preferRelativeResize="0"/>
          <p:nvPr/>
        </p:nvPicPr>
        <p:blipFill>
          <a:blip r:embed="rId4">
            <a:alphaModFix/>
          </a:blip>
          <a:stretch>
            <a:fillRect/>
          </a:stretch>
        </p:blipFill>
        <p:spPr>
          <a:xfrm>
            <a:off x="434925" y="2642125"/>
            <a:ext cx="4929606" cy="952500"/>
          </a:xfrm>
          <a:prstGeom prst="rect">
            <a:avLst/>
          </a:prstGeom>
          <a:noFill/>
          <a:ln>
            <a:noFill/>
          </a:ln>
        </p:spPr>
      </p:pic>
      <p:pic>
        <p:nvPicPr>
          <p:cNvPr id="239" name="Google Shape;239;p34"/>
          <p:cNvPicPr preferRelativeResize="0"/>
          <p:nvPr/>
        </p:nvPicPr>
        <p:blipFill>
          <a:blip r:embed="rId5">
            <a:alphaModFix/>
          </a:blip>
          <a:stretch>
            <a:fillRect/>
          </a:stretch>
        </p:blipFill>
        <p:spPr>
          <a:xfrm>
            <a:off x="1223538" y="2642113"/>
            <a:ext cx="7229475" cy="227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43" name="Shape 243"/>
        <p:cNvGrpSpPr/>
        <p:nvPr/>
      </p:nvGrpSpPr>
      <p:grpSpPr>
        <a:xfrm>
          <a:off x="0" y="0"/>
          <a:ext cx="0" cy="0"/>
          <a:chOff x="0" y="0"/>
          <a:chExt cx="0" cy="0"/>
        </a:xfrm>
      </p:grpSpPr>
      <p:sp>
        <p:nvSpPr>
          <p:cNvPr id="244" name="Google Shape;24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Did it work?</a:t>
            </a:r>
            <a:endParaRPr/>
          </a:p>
        </p:txBody>
      </p:sp>
      <p:sp>
        <p:nvSpPr>
          <p:cNvPr id="245" name="Google Shape;245;p35"/>
          <p:cNvSpPr txBox="1"/>
          <p:nvPr>
            <p:ph idx="1" type="body"/>
          </p:nvPr>
        </p:nvSpPr>
        <p:spPr>
          <a:xfrm>
            <a:off x="806125" y="1152475"/>
            <a:ext cx="18330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Step 4:</a:t>
            </a:r>
            <a:endParaRPr>
              <a:solidFill>
                <a:schemeClr val="dk1"/>
              </a:solidFill>
            </a:endParaRPr>
          </a:p>
        </p:txBody>
      </p:sp>
      <p:pic>
        <p:nvPicPr>
          <p:cNvPr id="246" name="Google Shape;246;p35"/>
          <p:cNvPicPr preferRelativeResize="0"/>
          <p:nvPr/>
        </p:nvPicPr>
        <p:blipFill>
          <a:blip r:embed="rId3">
            <a:alphaModFix/>
          </a:blip>
          <a:stretch>
            <a:fillRect/>
          </a:stretch>
        </p:blipFill>
        <p:spPr>
          <a:xfrm>
            <a:off x="3365150" y="1887875"/>
            <a:ext cx="5594350" cy="3189350"/>
          </a:xfrm>
          <a:prstGeom prst="rect">
            <a:avLst/>
          </a:prstGeom>
          <a:noFill/>
          <a:ln>
            <a:noFill/>
          </a:ln>
        </p:spPr>
      </p:pic>
      <p:pic>
        <p:nvPicPr>
          <p:cNvPr id="247" name="Google Shape;247;p35"/>
          <p:cNvPicPr preferRelativeResize="0"/>
          <p:nvPr/>
        </p:nvPicPr>
        <p:blipFill>
          <a:blip r:embed="rId4">
            <a:alphaModFix/>
          </a:blip>
          <a:stretch>
            <a:fillRect/>
          </a:stretch>
        </p:blipFill>
        <p:spPr>
          <a:xfrm>
            <a:off x="192450" y="2089475"/>
            <a:ext cx="3060350" cy="25755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51" name="Shape 251"/>
        <p:cNvGrpSpPr/>
        <p:nvPr/>
      </p:nvGrpSpPr>
      <p:grpSpPr>
        <a:xfrm>
          <a:off x="0" y="0"/>
          <a:ext cx="0" cy="0"/>
          <a:chOff x="0" y="0"/>
          <a:chExt cx="0" cy="0"/>
        </a:xfrm>
      </p:grpSpPr>
      <p:sp>
        <p:nvSpPr>
          <p:cNvPr id="252" name="Google Shape;25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2: Cracking MD5 Hashes using Hashcat</a:t>
            </a:r>
            <a:endParaRPr/>
          </a:p>
        </p:txBody>
      </p:sp>
      <p:sp>
        <p:nvSpPr>
          <p:cNvPr id="253" name="Google Shape;253;p36"/>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Open this, what’s in it?</a:t>
            </a:r>
            <a:endParaRPr>
              <a:solidFill>
                <a:schemeClr val="dk1"/>
              </a:solidFill>
            </a:endParaRPr>
          </a:p>
        </p:txBody>
      </p:sp>
      <p:sp>
        <p:nvSpPr>
          <p:cNvPr id="254" name="Google Shape;254;p36"/>
          <p:cNvSpPr txBox="1"/>
          <p:nvPr/>
        </p:nvSpPr>
        <p:spPr>
          <a:xfrm>
            <a:off x="799500" y="1725175"/>
            <a:ext cx="75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FF0000"/>
                </a:solidFill>
                <a:hlinkClick r:id="rId3">
                  <a:extLst>
                    <a:ext uri="{A12FA001-AC4F-418D-AE19-62706E023703}">
                      <ahyp:hlinkClr val="tx"/>
                    </a:ext>
                  </a:extLst>
                </a:hlinkClick>
              </a:rPr>
              <a:t>https://drive.google.com/file/d/1f3dN23p87QcSPQV94NeL7O_4XqnCiwkT/view?usp=sharing</a:t>
            </a:r>
            <a:r>
              <a:rPr lang="en">
                <a:solidFill>
                  <a:srgbClr val="FF0000"/>
                </a:solidFill>
              </a:rPr>
              <a:t> </a:t>
            </a:r>
            <a:endParaRPr>
              <a:solidFill>
                <a:srgbClr val="FF0000"/>
              </a:solidFill>
            </a:endParaRPr>
          </a:p>
        </p:txBody>
      </p:sp>
      <p:pic>
        <p:nvPicPr>
          <p:cNvPr id="255" name="Google Shape;255;p36"/>
          <p:cNvPicPr preferRelativeResize="0"/>
          <p:nvPr/>
        </p:nvPicPr>
        <p:blipFill>
          <a:blip r:embed="rId4">
            <a:alphaModFix/>
          </a:blip>
          <a:stretch>
            <a:fillRect/>
          </a:stretch>
        </p:blipFill>
        <p:spPr>
          <a:xfrm>
            <a:off x="2547550" y="2271350"/>
            <a:ext cx="3868502" cy="271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Hashcat Terminal Command</a:t>
            </a:r>
            <a:endParaRPr/>
          </a:p>
        </p:txBody>
      </p:sp>
      <p:pic>
        <p:nvPicPr>
          <p:cNvPr id="261" name="Google Shape;261;p37"/>
          <p:cNvPicPr preferRelativeResize="0"/>
          <p:nvPr/>
        </p:nvPicPr>
        <p:blipFill>
          <a:blip r:embed="rId3">
            <a:alphaModFix/>
          </a:blip>
          <a:stretch>
            <a:fillRect/>
          </a:stretch>
        </p:blipFill>
        <p:spPr>
          <a:xfrm>
            <a:off x="3324225" y="1138000"/>
            <a:ext cx="2495550" cy="1085850"/>
          </a:xfrm>
          <a:prstGeom prst="rect">
            <a:avLst/>
          </a:prstGeom>
          <a:noFill/>
          <a:ln>
            <a:noFill/>
          </a:ln>
        </p:spPr>
      </p:pic>
      <p:pic>
        <p:nvPicPr>
          <p:cNvPr id="262" name="Google Shape;262;p37"/>
          <p:cNvPicPr preferRelativeResize="0"/>
          <p:nvPr/>
        </p:nvPicPr>
        <p:blipFill>
          <a:blip r:embed="rId4">
            <a:alphaModFix/>
          </a:blip>
          <a:stretch>
            <a:fillRect/>
          </a:stretch>
        </p:blipFill>
        <p:spPr>
          <a:xfrm>
            <a:off x="1643050" y="2383750"/>
            <a:ext cx="5857875" cy="609600"/>
          </a:xfrm>
          <a:prstGeom prst="rect">
            <a:avLst/>
          </a:prstGeom>
          <a:noFill/>
          <a:ln>
            <a:noFill/>
          </a:ln>
        </p:spPr>
      </p:pic>
      <p:cxnSp>
        <p:nvCxnSpPr>
          <p:cNvPr id="263" name="Google Shape;263;p37"/>
          <p:cNvCxnSpPr>
            <a:stCxn id="264" idx="0"/>
          </p:cNvCxnSpPr>
          <p:nvPr/>
        </p:nvCxnSpPr>
        <p:spPr>
          <a:xfrm flipH="1" rot="10800000">
            <a:off x="1191275" y="2791713"/>
            <a:ext cx="1435500" cy="780000"/>
          </a:xfrm>
          <a:prstGeom prst="straightConnector1">
            <a:avLst/>
          </a:prstGeom>
          <a:noFill/>
          <a:ln cap="flat" cmpd="sng" w="9525">
            <a:solidFill>
              <a:srgbClr val="FF0000"/>
            </a:solidFill>
            <a:prstDash val="solid"/>
            <a:round/>
            <a:headEnd len="med" w="med" type="none"/>
            <a:tailEnd len="med" w="med" type="triangle"/>
          </a:ln>
        </p:spPr>
      </p:cxnSp>
      <p:cxnSp>
        <p:nvCxnSpPr>
          <p:cNvPr id="265" name="Google Shape;265;p37"/>
          <p:cNvCxnSpPr>
            <a:stCxn id="266" idx="0"/>
          </p:cNvCxnSpPr>
          <p:nvPr/>
        </p:nvCxnSpPr>
        <p:spPr>
          <a:xfrm flipH="1" rot="10800000">
            <a:off x="2975500" y="2825325"/>
            <a:ext cx="138900" cy="814800"/>
          </a:xfrm>
          <a:prstGeom prst="straightConnector1">
            <a:avLst/>
          </a:prstGeom>
          <a:noFill/>
          <a:ln cap="flat" cmpd="sng" w="9525">
            <a:solidFill>
              <a:srgbClr val="FF0000"/>
            </a:solidFill>
            <a:prstDash val="solid"/>
            <a:round/>
            <a:headEnd len="med" w="med" type="none"/>
            <a:tailEnd len="med" w="med" type="triangle"/>
          </a:ln>
        </p:spPr>
      </p:cxnSp>
      <p:cxnSp>
        <p:nvCxnSpPr>
          <p:cNvPr id="267" name="Google Shape;267;p37"/>
          <p:cNvCxnSpPr/>
          <p:nvPr/>
        </p:nvCxnSpPr>
        <p:spPr>
          <a:xfrm rot="10800000">
            <a:off x="3731000" y="2838200"/>
            <a:ext cx="25500" cy="1791600"/>
          </a:xfrm>
          <a:prstGeom prst="straightConnector1">
            <a:avLst/>
          </a:prstGeom>
          <a:noFill/>
          <a:ln cap="flat" cmpd="sng" w="9525">
            <a:solidFill>
              <a:srgbClr val="FF0000"/>
            </a:solidFill>
            <a:prstDash val="solid"/>
            <a:round/>
            <a:headEnd len="med" w="med" type="none"/>
            <a:tailEnd len="med" w="med" type="triangle"/>
          </a:ln>
        </p:spPr>
      </p:cxnSp>
      <p:sp>
        <p:nvSpPr>
          <p:cNvPr id="268" name="Google Shape;268;p37"/>
          <p:cNvSpPr/>
          <p:nvPr/>
        </p:nvSpPr>
        <p:spPr>
          <a:xfrm>
            <a:off x="2594225" y="2780342"/>
            <a:ext cx="276119" cy="19375"/>
          </a:xfrm>
          <a:custGeom>
            <a:rect b="b" l="l" r="r" t="t"/>
            <a:pathLst>
              <a:path extrusionOk="0" h="478" w="10788">
                <a:moveTo>
                  <a:pt x="0" y="478"/>
                </a:moveTo>
                <a:cubicBezTo>
                  <a:pt x="3489" y="-395"/>
                  <a:pt x="7191" y="221"/>
                  <a:pt x="10788" y="221"/>
                </a:cubicBezTo>
              </a:path>
            </a:pathLst>
          </a:custGeom>
          <a:noFill/>
          <a:ln cap="flat" cmpd="sng" w="9525">
            <a:solidFill>
              <a:srgbClr val="FF0000"/>
            </a:solidFill>
            <a:prstDash val="solid"/>
            <a:round/>
            <a:headEnd len="med" w="med" type="none"/>
            <a:tailEnd len="med" w="med" type="none"/>
          </a:ln>
        </p:spPr>
      </p:sp>
      <p:sp>
        <p:nvSpPr>
          <p:cNvPr id="269" name="Google Shape;269;p37"/>
          <p:cNvSpPr/>
          <p:nvPr/>
        </p:nvSpPr>
        <p:spPr>
          <a:xfrm>
            <a:off x="2977775" y="2780342"/>
            <a:ext cx="276119" cy="19375"/>
          </a:xfrm>
          <a:custGeom>
            <a:rect b="b" l="l" r="r" t="t"/>
            <a:pathLst>
              <a:path extrusionOk="0" h="478" w="10788">
                <a:moveTo>
                  <a:pt x="0" y="478"/>
                </a:moveTo>
                <a:cubicBezTo>
                  <a:pt x="3489" y="-395"/>
                  <a:pt x="7191" y="221"/>
                  <a:pt x="10788" y="221"/>
                </a:cubicBezTo>
              </a:path>
            </a:pathLst>
          </a:custGeom>
          <a:noFill/>
          <a:ln cap="flat" cmpd="sng" w="9525">
            <a:solidFill>
              <a:srgbClr val="FF0000"/>
            </a:solidFill>
            <a:prstDash val="solid"/>
            <a:round/>
            <a:headEnd len="med" w="med" type="none"/>
            <a:tailEnd len="med" w="med" type="none"/>
          </a:ln>
        </p:spPr>
      </p:sp>
      <p:sp>
        <p:nvSpPr>
          <p:cNvPr id="270" name="Google Shape;270;p37"/>
          <p:cNvSpPr/>
          <p:nvPr/>
        </p:nvSpPr>
        <p:spPr>
          <a:xfrm>
            <a:off x="3361325" y="2780350"/>
            <a:ext cx="953821" cy="19375"/>
          </a:xfrm>
          <a:custGeom>
            <a:rect b="b" l="l" r="r" t="t"/>
            <a:pathLst>
              <a:path extrusionOk="0" h="478" w="10788">
                <a:moveTo>
                  <a:pt x="0" y="478"/>
                </a:moveTo>
                <a:cubicBezTo>
                  <a:pt x="3489" y="-395"/>
                  <a:pt x="7191" y="221"/>
                  <a:pt x="10788" y="221"/>
                </a:cubicBezTo>
              </a:path>
            </a:pathLst>
          </a:custGeom>
          <a:noFill/>
          <a:ln cap="flat" cmpd="sng" w="9525">
            <a:solidFill>
              <a:srgbClr val="FF0000"/>
            </a:solidFill>
            <a:prstDash val="solid"/>
            <a:round/>
            <a:headEnd len="med" w="med" type="none"/>
            <a:tailEnd len="med" w="med" type="none"/>
          </a:ln>
        </p:spPr>
      </p:sp>
      <p:sp>
        <p:nvSpPr>
          <p:cNvPr id="271" name="Google Shape;271;p37"/>
          <p:cNvSpPr/>
          <p:nvPr/>
        </p:nvSpPr>
        <p:spPr>
          <a:xfrm flipH="1" rot="10800000">
            <a:off x="4392200" y="2780361"/>
            <a:ext cx="545819" cy="19375"/>
          </a:xfrm>
          <a:custGeom>
            <a:rect b="b" l="l" r="r" t="t"/>
            <a:pathLst>
              <a:path extrusionOk="0" h="478" w="10788">
                <a:moveTo>
                  <a:pt x="0" y="478"/>
                </a:moveTo>
                <a:cubicBezTo>
                  <a:pt x="3489" y="-395"/>
                  <a:pt x="7191" y="221"/>
                  <a:pt x="10788" y="221"/>
                </a:cubicBezTo>
              </a:path>
            </a:pathLst>
          </a:custGeom>
          <a:noFill/>
          <a:ln cap="flat" cmpd="sng" w="9525">
            <a:solidFill>
              <a:srgbClr val="FF0000"/>
            </a:solidFill>
            <a:prstDash val="solid"/>
            <a:round/>
            <a:headEnd len="med" w="med" type="none"/>
            <a:tailEnd len="med" w="med" type="none"/>
          </a:ln>
        </p:spPr>
      </p:sp>
      <p:sp>
        <p:nvSpPr>
          <p:cNvPr id="272" name="Google Shape;272;p37"/>
          <p:cNvSpPr/>
          <p:nvPr/>
        </p:nvSpPr>
        <p:spPr>
          <a:xfrm flipH="1" rot="10800000">
            <a:off x="5015075" y="2780362"/>
            <a:ext cx="2401571" cy="19375"/>
          </a:xfrm>
          <a:custGeom>
            <a:rect b="b" l="l" r="r" t="t"/>
            <a:pathLst>
              <a:path extrusionOk="0" h="478" w="10788">
                <a:moveTo>
                  <a:pt x="0" y="478"/>
                </a:moveTo>
                <a:cubicBezTo>
                  <a:pt x="3489" y="-395"/>
                  <a:pt x="7191" y="221"/>
                  <a:pt x="10788" y="221"/>
                </a:cubicBezTo>
              </a:path>
            </a:pathLst>
          </a:custGeom>
          <a:noFill/>
          <a:ln cap="flat" cmpd="sng" w="9525">
            <a:solidFill>
              <a:srgbClr val="FF0000"/>
            </a:solidFill>
            <a:prstDash val="solid"/>
            <a:round/>
            <a:headEnd len="med" w="med" type="none"/>
            <a:tailEnd len="med" w="med" type="none"/>
          </a:ln>
        </p:spPr>
      </p:sp>
      <p:cxnSp>
        <p:nvCxnSpPr>
          <p:cNvPr id="273" name="Google Shape;273;p37"/>
          <p:cNvCxnSpPr/>
          <p:nvPr/>
        </p:nvCxnSpPr>
        <p:spPr>
          <a:xfrm rot="10800000">
            <a:off x="4658813" y="2838225"/>
            <a:ext cx="12600" cy="841200"/>
          </a:xfrm>
          <a:prstGeom prst="straightConnector1">
            <a:avLst/>
          </a:prstGeom>
          <a:noFill/>
          <a:ln cap="flat" cmpd="sng" w="9525">
            <a:solidFill>
              <a:srgbClr val="FF0000"/>
            </a:solidFill>
            <a:prstDash val="solid"/>
            <a:round/>
            <a:headEnd len="med" w="med" type="none"/>
            <a:tailEnd len="med" w="med" type="triangle"/>
          </a:ln>
        </p:spPr>
      </p:cxnSp>
      <p:cxnSp>
        <p:nvCxnSpPr>
          <p:cNvPr id="274" name="Google Shape;274;p37"/>
          <p:cNvCxnSpPr/>
          <p:nvPr/>
        </p:nvCxnSpPr>
        <p:spPr>
          <a:xfrm rot="10800000">
            <a:off x="6270500" y="2838225"/>
            <a:ext cx="12600" cy="841200"/>
          </a:xfrm>
          <a:prstGeom prst="straightConnector1">
            <a:avLst/>
          </a:prstGeom>
          <a:noFill/>
          <a:ln cap="flat" cmpd="sng" w="9525">
            <a:solidFill>
              <a:srgbClr val="FF0000"/>
            </a:solidFill>
            <a:prstDash val="solid"/>
            <a:round/>
            <a:headEnd len="med" w="med" type="none"/>
            <a:tailEnd len="med" w="med" type="triangle"/>
          </a:ln>
        </p:spPr>
      </p:cxnSp>
      <p:sp>
        <p:nvSpPr>
          <p:cNvPr id="275" name="Google Shape;275;p37"/>
          <p:cNvSpPr txBox="1"/>
          <p:nvPr/>
        </p:nvSpPr>
        <p:spPr>
          <a:xfrm>
            <a:off x="2510900" y="4562350"/>
            <a:ext cx="2465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Setting output file where decoded password would be</a:t>
            </a:r>
            <a:endParaRPr sz="1200"/>
          </a:p>
        </p:txBody>
      </p:sp>
      <p:sp>
        <p:nvSpPr>
          <p:cNvPr id="276" name="Google Shape;276;p37"/>
          <p:cNvSpPr txBox="1"/>
          <p:nvPr/>
        </p:nvSpPr>
        <p:spPr>
          <a:xfrm>
            <a:off x="3888938" y="3679425"/>
            <a:ext cx="161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Setting file with MD5 encoded password(s) you want to be decoded</a:t>
            </a:r>
            <a:endParaRPr sz="1000"/>
          </a:p>
        </p:txBody>
      </p:sp>
      <p:sp>
        <p:nvSpPr>
          <p:cNvPr id="277" name="Google Shape;277;p37"/>
          <p:cNvSpPr txBox="1"/>
          <p:nvPr/>
        </p:nvSpPr>
        <p:spPr>
          <a:xfrm>
            <a:off x="5531288" y="3679425"/>
            <a:ext cx="1491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Setting wordlist you want to use as a reference to attempt to crack the password </a:t>
            </a:r>
            <a:endParaRPr sz="1000"/>
          </a:p>
        </p:txBody>
      </p:sp>
      <p:sp>
        <p:nvSpPr>
          <p:cNvPr id="264" name="Google Shape;264;p37"/>
          <p:cNvSpPr txBox="1"/>
          <p:nvPr/>
        </p:nvSpPr>
        <p:spPr>
          <a:xfrm>
            <a:off x="-41575" y="3571713"/>
            <a:ext cx="2465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Tells Hashcat what hash you want to crack </a:t>
            </a:r>
            <a:endParaRPr sz="1100"/>
          </a:p>
          <a:p>
            <a:pPr indent="0" lvl="0" marL="0" rtl="0" algn="ctr">
              <a:spcBef>
                <a:spcPts val="0"/>
              </a:spcBef>
              <a:spcAft>
                <a:spcPts val="0"/>
              </a:spcAft>
              <a:buNone/>
            </a:pPr>
            <a:r>
              <a:rPr lang="en" sz="1100"/>
              <a:t>0 = MD5</a:t>
            </a:r>
            <a:endParaRPr sz="1100"/>
          </a:p>
          <a:p>
            <a:pPr indent="0" lvl="0" marL="0" rtl="0" algn="ctr">
              <a:spcBef>
                <a:spcPts val="0"/>
              </a:spcBef>
              <a:spcAft>
                <a:spcPts val="0"/>
              </a:spcAft>
              <a:buNone/>
            </a:pPr>
            <a:r>
              <a:rPr lang="en" sz="1100"/>
              <a:t>100 = SHA1</a:t>
            </a:r>
            <a:endParaRPr sz="1100"/>
          </a:p>
        </p:txBody>
      </p:sp>
      <p:sp>
        <p:nvSpPr>
          <p:cNvPr id="278" name="Google Shape;278;p37"/>
          <p:cNvSpPr txBox="1"/>
          <p:nvPr/>
        </p:nvSpPr>
        <p:spPr>
          <a:xfrm>
            <a:off x="-64225" y="4858925"/>
            <a:ext cx="2511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rgbClr val="FF0000"/>
                </a:solidFill>
                <a:hlinkClick r:id="rId5">
                  <a:extLst>
                    <a:ext uri="{A12FA001-AC4F-418D-AE19-62706E023703}">
                      <ahyp:hlinkClr val="tx"/>
                    </a:ext>
                  </a:extLst>
                </a:hlinkClick>
              </a:rPr>
              <a:t>https://hashcat.net/wiki/doku.php?id=hashcat</a:t>
            </a:r>
            <a:r>
              <a:rPr lang="en" sz="900">
                <a:solidFill>
                  <a:srgbClr val="FF0000"/>
                </a:solidFill>
              </a:rPr>
              <a:t> </a:t>
            </a:r>
            <a:endParaRPr sz="900">
              <a:solidFill>
                <a:srgbClr val="FF0000"/>
              </a:solidFill>
            </a:endParaRPr>
          </a:p>
        </p:txBody>
      </p:sp>
      <p:sp>
        <p:nvSpPr>
          <p:cNvPr id="266" name="Google Shape;266;p37"/>
          <p:cNvSpPr txBox="1"/>
          <p:nvPr/>
        </p:nvSpPr>
        <p:spPr>
          <a:xfrm>
            <a:off x="2252950" y="3640125"/>
            <a:ext cx="1445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Tells Hashcat what attack mode to use. </a:t>
            </a:r>
            <a:endParaRPr sz="1100"/>
          </a:p>
          <a:p>
            <a:pPr indent="0" lvl="0" marL="0" rtl="0" algn="ctr">
              <a:spcBef>
                <a:spcPts val="0"/>
              </a:spcBef>
              <a:spcAft>
                <a:spcPts val="0"/>
              </a:spcAft>
              <a:buNone/>
            </a:pPr>
            <a:r>
              <a:rPr lang="en" sz="1100"/>
              <a:t>0 = Straight</a:t>
            </a:r>
            <a:endParaRPr sz="1100"/>
          </a:p>
          <a:p>
            <a:pPr indent="0" lvl="0" marL="0" rtl="0" algn="ctr">
              <a:spcBef>
                <a:spcPts val="0"/>
              </a:spcBef>
              <a:spcAft>
                <a:spcPts val="0"/>
              </a:spcAft>
              <a:buNone/>
            </a:pPr>
            <a:r>
              <a:rPr lang="en" sz="1100"/>
              <a:t>3 = Brute-force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82" name="Shape 282"/>
        <p:cNvGrpSpPr/>
        <p:nvPr/>
      </p:nvGrpSpPr>
      <p:grpSpPr>
        <a:xfrm>
          <a:off x="0" y="0"/>
          <a:ext cx="0" cy="0"/>
          <a:chOff x="0" y="0"/>
          <a:chExt cx="0" cy="0"/>
        </a:xfrm>
      </p:grpSpPr>
      <p:sp>
        <p:nvSpPr>
          <p:cNvPr id="283" name="Google Shape;28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Wordlists</a:t>
            </a:r>
            <a:endParaRPr/>
          </a:p>
        </p:txBody>
      </p:sp>
      <p:sp>
        <p:nvSpPr>
          <p:cNvPr id="284" name="Google Shape;284;p38"/>
          <p:cNvSpPr txBox="1"/>
          <p:nvPr>
            <p:ph idx="1" type="body"/>
          </p:nvPr>
        </p:nvSpPr>
        <p:spPr>
          <a:xfrm>
            <a:off x="311700" y="1152475"/>
            <a:ext cx="8607600" cy="7074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1200"/>
              </a:spcAft>
              <a:buNone/>
            </a:pPr>
            <a:r>
              <a:rPr lang="en" sz="3000">
                <a:solidFill>
                  <a:schemeClr val="dk1"/>
                </a:solidFill>
              </a:rPr>
              <a:t>Wordlists are files with THOUSANDS of possible words that can be your password. Programs like John the Ripper and Hashcat use these wordlists to test which word is correct. Wordlists are very important when using these programs.</a:t>
            </a:r>
            <a:r>
              <a:rPr lang="en">
                <a:solidFill>
                  <a:schemeClr val="dk1"/>
                </a:solidFill>
              </a:rPr>
              <a:t>  </a:t>
            </a:r>
            <a:endParaRPr>
              <a:solidFill>
                <a:schemeClr val="dk1"/>
              </a:solidFill>
            </a:endParaRPr>
          </a:p>
        </p:txBody>
      </p:sp>
      <p:pic>
        <p:nvPicPr>
          <p:cNvPr id="285" name="Google Shape;285;p38"/>
          <p:cNvPicPr preferRelativeResize="0"/>
          <p:nvPr/>
        </p:nvPicPr>
        <p:blipFill>
          <a:blip r:embed="rId3">
            <a:alphaModFix/>
          </a:blip>
          <a:stretch>
            <a:fillRect/>
          </a:stretch>
        </p:blipFill>
        <p:spPr>
          <a:xfrm>
            <a:off x="2254963" y="1859875"/>
            <a:ext cx="4634084" cy="311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89" name="Shape 289"/>
        <p:cNvGrpSpPr/>
        <p:nvPr/>
      </p:nvGrpSpPr>
      <p:grpSpPr>
        <a:xfrm>
          <a:off x="0" y="0"/>
          <a:ext cx="0" cy="0"/>
          <a:chOff x="0" y="0"/>
          <a:chExt cx="0" cy="0"/>
        </a:xfrm>
      </p:grpSpPr>
      <p:sp>
        <p:nvSpPr>
          <p:cNvPr id="290" name="Google Shape;29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Did it Work?</a:t>
            </a:r>
            <a:endParaRPr/>
          </a:p>
        </p:txBody>
      </p:sp>
      <p:pic>
        <p:nvPicPr>
          <p:cNvPr id="291" name="Google Shape;291;p39"/>
          <p:cNvPicPr preferRelativeResize="0"/>
          <p:nvPr/>
        </p:nvPicPr>
        <p:blipFill>
          <a:blip r:embed="rId3">
            <a:alphaModFix/>
          </a:blip>
          <a:stretch>
            <a:fillRect/>
          </a:stretch>
        </p:blipFill>
        <p:spPr>
          <a:xfrm>
            <a:off x="515700" y="1170125"/>
            <a:ext cx="4056297" cy="3820976"/>
          </a:xfrm>
          <a:prstGeom prst="rect">
            <a:avLst/>
          </a:prstGeom>
          <a:noFill/>
          <a:ln>
            <a:noFill/>
          </a:ln>
        </p:spPr>
      </p:pic>
      <p:pic>
        <p:nvPicPr>
          <p:cNvPr id="292" name="Google Shape;292;p39"/>
          <p:cNvPicPr preferRelativeResize="0"/>
          <p:nvPr/>
        </p:nvPicPr>
        <p:blipFill>
          <a:blip r:embed="rId4">
            <a:alphaModFix/>
          </a:blip>
          <a:stretch>
            <a:fillRect/>
          </a:stretch>
        </p:blipFill>
        <p:spPr>
          <a:xfrm>
            <a:off x="4791349" y="1170125"/>
            <a:ext cx="3479375" cy="2280074"/>
          </a:xfrm>
          <a:prstGeom prst="rect">
            <a:avLst/>
          </a:prstGeom>
          <a:noFill/>
          <a:ln>
            <a:noFill/>
          </a:ln>
        </p:spPr>
      </p:pic>
      <p:pic>
        <p:nvPicPr>
          <p:cNvPr id="293" name="Google Shape;293;p39"/>
          <p:cNvPicPr preferRelativeResize="0"/>
          <p:nvPr/>
        </p:nvPicPr>
        <p:blipFill>
          <a:blip r:embed="rId5">
            <a:alphaModFix/>
          </a:blip>
          <a:stretch>
            <a:fillRect/>
          </a:stretch>
        </p:blipFill>
        <p:spPr>
          <a:xfrm>
            <a:off x="199450" y="2374550"/>
            <a:ext cx="8632851" cy="2391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97" name="Shape 297"/>
        <p:cNvGrpSpPr/>
        <p:nvPr/>
      </p:nvGrpSpPr>
      <p:grpSpPr>
        <a:xfrm>
          <a:off x="0" y="0"/>
          <a:ext cx="0" cy="0"/>
          <a:chOff x="0" y="0"/>
          <a:chExt cx="0" cy="0"/>
        </a:xfrm>
      </p:grpSpPr>
      <p:sp>
        <p:nvSpPr>
          <p:cNvPr id="298" name="Google Shape;298;p40"/>
          <p:cNvSpPr txBox="1"/>
          <p:nvPr>
            <p:ph idx="1" type="body"/>
          </p:nvPr>
        </p:nvSpPr>
        <p:spPr>
          <a:xfrm>
            <a:off x="1910400" y="497475"/>
            <a:ext cx="53232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sz="5000">
                <a:solidFill>
                  <a:schemeClr val="dk1"/>
                </a:solidFill>
              </a:rPr>
              <a:t>YOU DID IT!</a:t>
            </a:r>
            <a:endParaRPr sz="5000">
              <a:solidFill>
                <a:schemeClr val="dk1"/>
              </a:solidFill>
            </a:endParaRPr>
          </a:p>
        </p:txBody>
      </p:sp>
      <p:pic>
        <p:nvPicPr>
          <p:cNvPr id="299" name="Google Shape;299;p40"/>
          <p:cNvPicPr preferRelativeResize="0"/>
          <p:nvPr/>
        </p:nvPicPr>
        <p:blipFill>
          <a:blip r:embed="rId3">
            <a:alphaModFix/>
          </a:blip>
          <a:stretch>
            <a:fillRect/>
          </a:stretch>
        </p:blipFill>
        <p:spPr>
          <a:xfrm>
            <a:off x="2228838" y="1640025"/>
            <a:ext cx="4159816" cy="3126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Should EVERY Password Contain?</a:t>
            </a:r>
            <a:endParaRPr/>
          </a:p>
        </p:txBody>
      </p:sp>
      <p:sp>
        <p:nvSpPr>
          <p:cNvPr id="70" name="Google Shape;70;p15"/>
          <p:cNvSpPr txBox="1"/>
          <p:nvPr>
            <p:ph idx="1" type="body"/>
          </p:nvPr>
        </p:nvSpPr>
        <p:spPr>
          <a:xfrm>
            <a:off x="311700" y="1152475"/>
            <a:ext cx="8520600" cy="104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Letters</a:t>
            </a:r>
            <a:endParaRPr>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Lower-case [a-z]</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CAPITAL</a:t>
            </a:r>
            <a:r>
              <a:rPr lang="en" sz="1500">
                <a:solidFill>
                  <a:schemeClr val="dk1"/>
                </a:solidFill>
              </a:rPr>
              <a:t> [A-Z]</a:t>
            </a:r>
            <a:endParaRPr sz="1500">
              <a:solidFill>
                <a:schemeClr val="dk1"/>
              </a:solidFill>
            </a:endParaRPr>
          </a:p>
          <a:p>
            <a:pPr indent="0" lvl="0" marL="914400" rtl="0" algn="l">
              <a:spcBef>
                <a:spcPts val="1200"/>
              </a:spcBef>
              <a:spcAft>
                <a:spcPts val="1200"/>
              </a:spcAft>
              <a:buNone/>
            </a:pPr>
            <a:r>
              <a:t/>
            </a:r>
            <a:endParaRPr sz="1500">
              <a:solidFill>
                <a:schemeClr val="dk1"/>
              </a:solidFill>
            </a:endParaRPr>
          </a:p>
        </p:txBody>
      </p:sp>
      <p:sp>
        <p:nvSpPr>
          <p:cNvPr id="71" name="Google Shape;71;p15"/>
          <p:cNvSpPr txBox="1"/>
          <p:nvPr>
            <p:ph idx="1" type="body"/>
          </p:nvPr>
        </p:nvSpPr>
        <p:spPr>
          <a:xfrm>
            <a:off x="311700" y="2195875"/>
            <a:ext cx="8520600" cy="104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Numbers</a:t>
            </a:r>
            <a:endParaRPr>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0-9</a:t>
            </a:r>
            <a:endParaRPr sz="1500">
              <a:solidFill>
                <a:schemeClr val="dk1"/>
              </a:solidFill>
            </a:endParaRPr>
          </a:p>
        </p:txBody>
      </p:sp>
      <p:sp>
        <p:nvSpPr>
          <p:cNvPr id="72" name="Google Shape;72;p15"/>
          <p:cNvSpPr txBox="1"/>
          <p:nvPr>
            <p:ph idx="1" type="body"/>
          </p:nvPr>
        </p:nvSpPr>
        <p:spPr>
          <a:xfrm>
            <a:off x="311700" y="2949125"/>
            <a:ext cx="8520600" cy="104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Special Characters</a:t>
            </a:r>
            <a:endParaRPr>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 @ # $ % &amp; *</a:t>
            </a:r>
            <a:endParaRPr sz="1500">
              <a:solidFill>
                <a:schemeClr val="dk1"/>
              </a:solidFill>
            </a:endParaRPr>
          </a:p>
        </p:txBody>
      </p:sp>
      <p:pic>
        <p:nvPicPr>
          <p:cNvPr id="73" name="Google Shape;73;p15"/>
          <p:cNvPicPr preferRelativeResize="0"/>
          <p:nvPr/>
        </p:nvPicPr>
        <p:blipFill>
          <a:blip r:embed="rId3">
            <a:alphaModFix/>
          </a:blip>
          <a:stretch>
            <a:fillRect/>
          </a:stretch>
        </p:blipFill>
        <p:spPr>
          <a:xfrm>
            <a:off x="4200913" y="1152475"/>
            <a:ext cx="3857625"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Your Password!</a:t>
            </a:r>
            <a:endParaRPr/>
          </a:p>
        </p:txBody>
      </p:sp>
      <p:sp>
        <p:nvSpPr>
          <p:cNvPr id="79" name="Google Shape;79;p16"/>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I want to know your password….</a:t>
            </a:r>
            <a:endParaRPr>
              <a:solidFill>
                <a:schemeClr val="dk1"/>
              </a:solidFill>
            </a:endParaRPr>
          </a:p>
        </p:txBody>
      </p:sp>
      <p:sp>
        <p:nvSpPr>
          <p:cNvPr id="80" name="Google Shape;80;p16"/>
          <p:cNvSpPr txBox="1"/>
          <p:nvPr/>
        </p:nvSpPr>
        <p:spPr>
          <a:xfrm>
            <a:off x="3021900" y="1725175"/>
            <a:ext cx="31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FF0000"/>
                </a:solidFill>
                <a:hlinkClick r:id="rId3">
                  <a:extLst>
                    <a:ext uri="{A12FA001-AC4F-418D-AE19-62706E023703}">
                      <ahyp:hlinkClr val="tx"/>
                    </a:ext>
                  </a:extLst>
                </a:hlinkClick>
              </a:rPr>
              <a:t>https://howsecureismypassword.net/</a:t>
            </a:r>
            <a:r>
              <a:rPr lang="en">
                <a:solidFill>
                  <a:srgbClr val="FF0000"/>
                </a:solidFill>
              </a:rPr>
              <a:t> </a:t>
            </a:r>
            <a:endParaRPr>
              <a:solidFill>
                <a:srgbClr val="FF0000"/>
              </a:solidFill>
            </a:endParaRPr>
          </a:p>
        </p:txBody>
      </p:sp>
      <p:pic>
        <p:nvPicPr>
          <p:cNvPr id="81" name="Google Shape;81;p16"/>
          <p:cNvPicPr preferRelativeResize="0"/>
          <p:nvPr/>
        </p:nvPicPr>
        <p:blipFill>
          <a:blip r:embed="rId4">
            <a:alphaModFix/>
          </a:blip>
          <a:stretch>
            <a:fillRect/>
          </a:stretch>
        </p:blipFill>
        <p:spPr>
          <a:xfrm>
            <a:off x="4473113" y="2242725"/>
            <a:ext cx="4127923" cy="2713325"/>
          </a:xfrm>
          <a:prstGeom prst="rect">
            <a:avLst/>
          </a:prstGeom>
          <a:noFill/>
          <a:ln>
            <a:noFill/>
          </a:ln>
        </p:spPr>
      </p:pic>
      <p:pic>
        <p:nvPicPr>
          <p:cNvPr id="82" name="Google Shape;82;p16"/>
          <p:cNvPicPr preferRelativeResize="0"/>
          <p:nvPr/>
        </p:nvPicPr>
        <p:blipFill>
          <a:blip r:embed="rId5">
            <a:alphaModFix/>
          </a:blip>
          <a:stretch>
            <a:fillRect/>
          </a:stretch>
        </p:blipFill>
        <p:spPr>
          <a:xfrm>
            <a:off x="785450" y="2227450"/>
            <a:ext cx="3474425" cy="2743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Characteristics of a Good Password</a:t>
            </a:r>
            <a:endParaRPr/>
          </a:p>
        </p:txBody>
      </p:sp>
      <p:sp>
        <p:nvSpPr>
          <p:cNvPr id="88" name="Google Shape;88;p17"/>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Not short in length</a:t>
            </a:r>
            <a:endParaRPr>
              <a:solidFill>
                <a:schemeClr val="dk1"/>
              </a:solidFill>
            </a:endParaRPr>
          </a:p>
        </p:txBody>
      </p:sp>
      <p:sp>
        <p:nvSpPr>
          <p:cNvPr id="89" name="Google Shape;89;p17"/>
          <p:cNvSpPr txBox="1"/>
          <p:nvPr>
            <p:ph idx="1" type="body"/>
          </p:nvPr>
        </p:nvSpPr>
        <p:spPr>
          <a:xfrm>
            <a:off x="311700" y="1660975"/>
            <a:ext cx="8520600" cy="818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No personal information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Real Name</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Birthday</a:t>
            </a:r>
            <a:endParaRPr sz="15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Phone Number</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90" name="Google Shape;90;p17"/>
          <p:cNvPicPr preferRelativeResize="0"/>
          <p:nvPr/>
        </p:nvPicPr>
        <p:blipFill>
          <a:blip r:embed="rId3">
            <a:alphaModFix/>
          </a:blip>
          <a:stretch>
            <a:fillRect/>
          </a:stretch>
        </p:blipFill>
        <p:spPr>
          <a:xfrm>
            <a:off x="5229925" y="1392075"/>
            <a:ext cx="3459217" cy="2359326"/>
          </a:xfrm>
          <a:prstGeom prst="rect">
            <a:avLst/>
          </a:prstGeom>
          <a:noFill/>
          <a:ln>
            <a:noFill/>
          </a:ln>
        </p:spPr>
      </p:pic>
      <p:sp>
        <p:nvSpPr>
          <p:cNvPr id="91" name="Google Shape;91;p17"/>
          <p:cNvSpPr txBox="1"/>
          <p:nvPr>
            <p:ph idx="1" type="body"/>
          </p:nvPr>
        </p:nvSpPr>
        <p:spPr>
          <a:xfrm>
            <a:off x="311700" y="2892775"/>
            <a:ext cx="4983600" cy="818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Not the end all be all</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While you can make a password VERY strong, you should always have a backup.                                                                                     Use 2FA!</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NOT to do!</a:t>
            </a:r>
            <a:endParaRPr/>
          </a:p>
        </p:txBody>
      </p:sp>
      <p:sp>
        <p:nvSpPr>
          <p:cNvPr id="97" name="Google Shape;97;p18"/>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Don’t use passwords you’ve used in the past.</a:t>
            </a:r>
            <a:endParaRPr>
              <a:solidFill>
                <a:schemeClr val="dk1"/>
              </a:solidFill>
            </a:endParaRPr>
          </a:p>
        </p:txBody>
      </p:sp>
      <p:sp>
        <p:nvSpPr>
          <p:cNvPr id="98" name="Google Shape;98;p18"/>
          <p:cNvSpPr txBox="1"/>
          <p:nvPr>
            <p:ph idx="1" type="body"/>
          </p:nvPr>
        </p:nvSpPr>
        <p:spPr>
          <a:xfrm>
            <a:off x="311700" y="17251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Don’t use </a:t>
            </a:r>
            <a:r>
              <a:rPr lang="en">
                <a:solidFill>
                  <a:schemeClr val="dk1"/>
                </a:solidFill>
              </a:rPr>
              <a:t>the same password for multiple accounts or devices.</a:t>
            </a:r>
            <a:endParaRPr>
              <a:solidFill>
                <a:schemeClr val="dk1"/>
              </a:solidFill>
            </a:endParaRPr>
          </a:p>
        </p:txBody>
      </p:sp>
      <p:sp>
        <p:nvSpPr>
          <p:cNvPr id="99" name="Google Shape;99;p18"/>
          <p:cNvSpPr txBox="1"/>
          <p:nvPr>
            <p:ph idx="1" type="body"/>
          </p:nvPr>
        </p:nvSpPr>
        <p:spPr>
          <a:xfrm>
            <a:off x="311700" y="223542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NEVER SHARE YOUR PASSWORD!.</a:t>
            </a:r>
            <a:endParaRPr>
              <a:solidFill>
                <a:schemeClr val="dk1"/>
              </a:solidFill>
            </a:endParaRPr>
          </a:p>
        </p:txBody>
      </p:sp>
      <p:pic>
        <p:nvPicPr>
          <p:cNvPr id="100" name="Google Shape;100;p18"/>
          <p:cNvPicPr preferRelativeResize="0"/>
          <p:nvPr/>
        </p:nvPicPr>
        <p:blipFill>
          <a:blip r:embed="rId3">
            <a:alphaModFix/>
          </a:blip>
          <a:stretch>
            <a:fillRect/>
          </a:stretch>
        </p:blipFill>
        <p:spPr>
          <a:xfrm>
            <a:off x="2560575" y="2722400"/>
            <a:ext cx="4022851" cy="2262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Have you been PWNED?</a:t>
            </a:r>
            <a:endParaRPr/>
          </a:p>
        </p:txBody>
      </p:sp>
      <p:pic>
        <p:nvPicPr>
          <p:cNvPr id="106" name="Google Shape;106;p19"/>
          <p:cNvPicPr preferRelativeResize="0"/>
          <p:nvPr/>
        </p:nvPicPr>
        <p:blipFill>
          <a:blip r:embed="rId3">
            <a:alphaModFix/>
          </a:blip>
          <a:stretch>
            <a:fillRect/>
          </a:stretch>
        </p:blipFill>
        <p:spPr>
          <a:xfrm>
            <a:off x="2582463" y="1617625"/>
            <a:ext cx="3979075" cy="3353525"/>
          </a:xfrm>
          <a:prstGeom prst="rect">
            <a:avLst/>
          </a:prstGeom>
          <a:noFill/>
          <a:ln>
            <a:noFill/>
          </a:ln>
        </p:spPr>
      </p:pic>
      <p:sp>
        <p:nvSpPr>
          <p:cNvPr id="107" name="Google Shape;107;p19"/>
          <p:cNvSpPr txBox="1"/>
          <p:nvPr/>
        </p:nvSpPr>
        <p:spPr>
          <a:xfrm>
            <a:off x="3293550" y="1151475"/>
            <a:ext cx="25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FF0000"/>
                </a:solidFill>
                <a:hlinkClick r:id="rId4">
                  <a:extLst>
                    <a:ext uri="{A12FA001-AC4F-418D-AE19-62706E023703}">
                      <ahyp:hlinkClr val="tx"/>
                    </a:ext>
                  </a:extLst>
                </a:hlinkClick>
              </a:rPr>
              <a:t>https://haveibeenpwned.com/</a:t>
            </a:r>
            <a:r>
              <a:rPr lang="en">
                <a:solidFill>
                  <a:srgbClr val="FF0000"/>
                </a:solidFill>
              </a:rPr>
              <a:t> </a:t>
            </a:r>
            <a:r>
              <a:rPr lang="en">
                <a:solidFill>
                  <a:srgbClr val="FF0000"/>
                </a:solidFill>
              </a:rPr>
              <a:t>  </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Preventative Measures</a:t>
            </a:r>
            <a:endParaRPr/>
          </a:p>
        </p:txBody>
      </p:sp>
      <p:sp>
        <p:nvSpPr>
          <p:cNvPr id="113" name="Google Shape;113;p20"/>
          <p:cNvSpPr txBox="1"/>
          <p:nvPr>
            <p:ph idx="1" type="body"/>
          </p:nvPr>
        </p:nvSpPr>
        <p:spPr>
          <a:xfrm>
            <a:off x="311700" y="1152475"/>
            <a:ext cx="3625200" cy="1478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Use a Password Manager!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LastPass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BitWarden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NordLocker</a:t>
            </a:r>
            <a:endParaRPr>
              <a:solidFill>
                <a:schemeClr val="dk1"/>
              </a:solidFill>
            </a:endParaRPr>
          </a:p>
        </p:txBody>
      </p:sp>
      <p:pic>
        <p:nvPicPr>
          <p:cNvPr id="114" name="Google Shape;114;p20"/>
          <p:cNvPicPr preferRelativeResize="0"/>
          <p:nvPr/>
        </p:nvPicPr>
        <p:blipFill>
          <a:blip r:embed="rId3">
            <a:alphaModFix/>
          </a:blip>
          <a:stretch>
            <a:fillRect/>
          </a:stretch>
        </p:blipFill>
        <p:spPr>
          <a:xfrm>
            <a:off x="3778875" y="842650"/>
            <a:ext cx="5228849" cy="4129401"/>
          </a:xfrm>
          <a:prstGeom prst="rect">
            <a:avLst/>
          </a:prstGeom>
          <a:noFill/>
          <a:ln>
            <a:noFill/>
          </a:ln>
        </p:spPr>
      </p:pic>
      <p:sp>
        <p:nvSpPr>
          <p:cNvPr id="115" name="Google Shape;115;p20"/>
          <p:cNvSpPr/>
          <p:nvPr/>
        </p:nvSpPr>
        <p:spPr>
          <a:xfrm rot="1647606">
            <a:off x="3079450" y="1767317"/>
            <a:ext cx="1022052" cy="107505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Now, if you don’t do this….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